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84" r:id="rId2"/>
  </p:sldMasterIdLst>
  <p:notesMasterIdLst>
    <p:notesMasterId r:id="rId46"/>
  </p:notesMasterIdLst>
  <p:sldIdLst>
    <p:sldId id="1046" r:id="rId3"/>
    <p:sldId id="1047" r:id="rId4"/>
    <p:sldId id="1049" r:id="rId5"/>
    <p:sldId id="1050" r:id="rId6"/>
    <p:sldId id="1052" r:id="rId7"/>
    <p:sldId id="1091" r:id="rId8"/>
    <p:sldId id="1053" r:id="rId9"/>
    <p:sldId id="1054" r:id="rId10"/>
    <p:sldId id="1055" r:id="rId11"/>
    <p:sldId id="1056" r:id="rId12"/>
    <p:sldId id="1057" r:id="rId13"/>
    <p:sldId id="1058" r:id="rId14"/>
    <p:sldId id="1059" r:id="rId15"/>
    <p:sldId id="1060" r:id="rId16"/>
    <p:sldId id="1061" r:id="rId17"/>
    <p:sldId id="1062" r:id="rId18"/>
    <p:sldId id="1063" r:id="rId19"/>
    <p:sldId id="1064" r:id="rId20"/>
    <p:sldId id="1065" r:id="rId21"/>
    <p:sldId id="1066" r:id="rId22"/>
    <p:sldId id="1067" r:id="rId23"/>
    <p:sldId id="1068" r:id="rId24"/>
    <p:sldId id="1069" r:id="rId25"/>
    <p:sldId id="1070" r:id="rId26"/>
    <p:sldId id="1072" r:id="rId27"/>
    <p:sldId id="1092" r:id="rId28"/>
    <p:sldId id="1073" r:id="rId29"/>
    <p:sldId id="1074" r:id="rId30"/>
    <p:sldId id="1075" r:id="rId31"/>
    <p:sldId id="1076" r:id="rId32"/>
    <p:sldId id="1077" r:id="rId33"/>
    <p:sldId id="1078" r:id="rId34"/>
    <p:sldId id="1079" r:id="rId35"/>
    <p:sldId id="1080" r:id="rId36"/>
    <p:sldId id="1081" r:id="rId37"/>
    <p:sldId id="1082" r:id="rId38"/>
    <p:sldId id="1083" r:id="rId39"/>
    <p:sldId id="1084" r:id="rId40"/>
    <p:sldId id="1085" r:id="rId41"/>
    <p:sldId id="1086" r:id="rId42"/>
    <p:sldId id="1093" r:id="rId43"/>
    <p:sldId id="1088" r:id="rId44"/>
    <p:sldId id="1048" r:id="rId45"/>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11F"/>
    <a:srgbClr val="80F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60299" autoAdjust="0"/>
  </p:normalViewPr>
  <p:slideViewPr>
    <p:cSldViewPr snapToGrid="0" snapToObjects="1">
      <p:cViewPr varScale="1">
        <p:scale>
          <a:sx n="66" d="100"/>
          <a:sy n="66" d="100"/>
        </p:scale>
        <p:origin x="1974" y="7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p:scale>
          <a:sx n="90" d="100"/>
          <a:sy n="90" d="100"/>
        </p:scale>
        <p:origin x="3840" y="1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BEB1C76C-E7F6-144F-83F7-4BBA30215E2C}" type="datetimeFigureOut">
              <a:rPr lang="fr-FR" smtClean="0"/>
              <a:t>23/02/2021</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89CCC-5FC6-F141-82E1-CC45A867ECCD}" type="slidenum">
              <a:rPr lang="fr-FR" smtClean="0"/>
              <a:t>‹N°›</a:t>
            </a:fld>
            <a:endParaRPr lang="fr-FR"/>
          </a:p>
        </p:txBody>
      </p:sp>
    </p:spTree>
    <p:extLst>
      <p:ext uri="{BB962C8B-B14F-4D97-AF65-F5344CB8AC3E}">
        <p14:creationId xmlns:p14="http://schemas.microsoft.com/office/powerpoint/2010/main" val="348347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pcinfo.org/ipcinfo-website/ipc-overview-and-classification-system/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ipcinfo.org/ipcinfo-website/where-what/cadre-harmonise-in-west-africa-and-the-sahel/e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b="1" dirty="0" smtClean="0"/>
              <a:t>Diapo 1:</a:t>
            </a:r>
            <a:r>
              <a:rPr lang="fr-FR" b="1" baseline="0" dirty="0" smtClean="0"/>
              <a:t> Titre de la présentation</a:t>
            </a:r>
          </a:p>
          <a:p>
            <a:endParaRPr lang="fr-FR"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kern="1200" dirty="0" smtClean="0">
                <a:solidFill>
                  <a:schemeClr val="tx1"/>
                </a:solidFill>
                <a:effectLst/>
                <a:latin typeface="+mn-lt"/>
                <a:ea typeface="+mn-ea"/>
                <a:cs typeface="+mn-cs"/>
              </a:rPr>
              <a:t>La prise de décisions en nutrition repose de manière déterminante sur la disponibilité en temps réel de données solides. Le rôle des systèmes d’information pour la nutrition est de produire, d’analyser et de diffuser de telles données. Les systèmes d’information pour la nutrition regroupent les ressources, les outils et les approches nécessaires pour optimiser le stockage, la récupération et l'utilisation des données et des informations sur l’état nutritionnel des personnes vulnérables et sur les progrès réalisés dans la mise en œuvre des interventions.</a:t>
            </a:r>
            <a:endParaRPr lang="en-GB" sz="1200" i="0" kern="1200" dirty="0" smtClean="0">
              <a:solidFill>
                <a:schemeClr val="tx1"/>
              </a:solidFill>
              <a:effectLst/>
              <a:latin typeface="+mn-lt"/>
              <a:ea typeface="+mn-ea"/>
              <a:cs typeface="+mn-cs"/>
            </a:endParaRPr>
          </a:p>
          <a:p>
            <a:endParaRPr lang="fr-FR" b="1" dirty="0" smtClean="0"/>
          </a:p>
          <a:p>
            <a:r>
              <a:rPr lang="fr-FR" b="1" dirty="0" smtClean="0"/>
              <a:t>30 secondes.</a:t>
            </a:r>
            <a:endParaRPr lang="fr-FR" b="1"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1456288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10. Indicateurs sectoriels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Cela n’est qu’un rappel : pour certain secteur les indicateurs de suivi ont été déjà détaillés (se référer aux Feuilles Techniques (</a:t>
            </a:r>
            <a:r>
              <a:rPr lang="fr-FR" sz="1200" kern="1200" dirty="0" err="1" smtClean="0">
                <a:solidFill>
                  <a:schemeClr val="tx1"/>
                </a:solidFill>
                <a:effectLst/>
                <a:latin typeface="+mn-lt"/>
                <a:ea typeface="+mn-ea"/>
                <a:cs typeface="+mn-cs"/>
              </a:rPr>
              <a:t>FT</a:t>
            </a:r>
            <a:r>
              <a:rPr lang="fr-FR" sz="1200" kern="1200" dirty="0" smtClean="0">
                <a:solidFill>
                  <a:schemeClr val="tx1"/>
                </a:solidFill>
                <a:effectLst/>
                <a:latin typeface="+mn-lt"/>
                <a:ea typeface="+mn-ea"/>
                <a:cs typeface="+mn-cs"/>
              </a:rPr>
              <a:t>) correspondantes). Le module 3.3 sur le projet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au Niger complètera le contenu de cette section avec les éléments spécifiques du pays.</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Les prochaines diapositives permettront de discuter</a:t>
            </a:r>
            <a:r>
              <a:rPr lang="fr-FR" sz="1200" i="1" kern="1200" baseline="0" dirty="0" smtClean="0">
                <a:solidFill>
                  <a:schemeClr val="tx1"/>
                </a:solidFill>
                <a:effectLst/>
                <a:latin typeface="+mn-lt"/>
                <a:ea typeface="+mn-ea"/>
                <a:cs typeface="+mn-cs"/>
              </a:rPr>
              <a:t> e</a:t>
            </a:r>
            <a:r>
              <a:rPr lang="fr-FR" sz="1200" i="1" kern="1200" dirty="0" smtClean="0">
                <a:solidFill>
                  <a:schemeClr val="tx1"/>
                </a:solidFill>
                <a:effectLst/>
                <a:latin typeface="+mn-lt"/>
                <a:ea typeface="+mn-ea"/>
                <a:cs typeface="+mn-cs"/>
              </a:rPr>
              <a:t>n plénière sur les indicateurs à collecter par secteur</a:t>
            </a:r>
            <a:r>
              <a:rPr lang="fr-FR" sz="1200" kern="1200" dirty="0" smtClean="0">
                <a:solidFill>
                  <a:schemeClr val="tx1"/>
                </a:solidFill>
                <a:effectLst/>
                <a:latin typeface="+mn-lt"/>
                <a:ea typeface="+mn-ea"/>
                <a:cs typeface="+mn-cs"/>
              </a:rPr>
              <a:t>. Pour</a:t>
            </a:r>
            <a:r>
              <a:rPr lang="fr-FR" sz="1200" kern="1200" baseline="0" dirty="0" smtClean="0">
                <a:solidFill>
                  <a:schemeClr val="tx1"/>
                </a:solidFill>
                <a:effectLst/>
                <a:latin typeface="+mn-lt"/>
                <a:ea typeface="+mn-ea"/>
                <a:cs typeface="+mn-cs"/>
              </a:rPr>
              <a:t> rappel, les différents indicateurs concernent :</a:t>
            </a:r>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Pratiques de soins /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Santé et soins de santé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Sécurité alimentaire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Santé publique / </a:t>
            </a: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Éducation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Questions transversales : genre, protection…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Morbidité/mortalité ; statut vaccinal ; prévalence du VIH et de la </a:t>
            </a:r>
            <a:r>
              <a:rPr lang="fr-FR" sz="1200" kern="1200" dirty="0" err="1" smtClean="0">
                <a:solidFill>
                  <a:schemeClr val="tx1"/>
                </a:solidFill>
                <a:effectLst/>
                <a:latin typeface="+mn-lt"/>
                <a:ea typeface="+mn-ea"/>
                <a:cs typeface="+mn-cs"/>
              </a:rPr>
              <a:t>TBC</a:t>
            </a:r>
            <a:r>
              <a:rPr lang="fr-FR" sz="1200" kern="1200" dirty="0" smtClean="0">
                <a:solidFill>
                  <a:schemeClr val="tx1"/>
                </a:solidFill>
                <a:effectLst/>
                <a:latin typeface="+mn-lt"/>
                <a:ea typeface="+mn-ea"/>
                <a:cs typeface="+mn-cs"/>
              </a:rPr>
              <a:t> ; présence de maladies à potentiel épidémique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Accès aux soins : couverture géographique, fréquentation, disponibilité des intrants.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3890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b="1" kern="1200" dirty="0" smtClean="0">
                <a:solidFill>
                  <a:schemeClr val="tx1"/>
                </a:solidFill>
                <a:effectLst/>
              </a:rPr>
              <a:t>Diapo 11: indicateurs</a:t>
            </a:r>
            <a:r>
              <a:rPr lang="fr-FR" b="1" kern="1200" baseline="0" dirty="0" smtClean="0">
                <a:solidFill>
                  <a:schemeClr val="tx1"/>
                </a:solidFill>
                <a:effectLst/>
              </a:rPr>
              <a:t> lies aux pratiques </a:t>
            </a:r>
            <a:r>
              <a:rPr lang="fr-FR" b="1" kern="1200" baseline="0" dirty="0" err="1" smtClean="0">
                <a:solidFill>
                  <a:schemeClr val="tx1"/>
                </a:solidFill>
                <a:effectLst/>
              </a:rPr>
              <a:t>ANJE</a:t>
            </a:r>
            <a:endParaRPr lang="fr-FR" b="1" kern="1200" baseline="0" dirty="0" smtClean="0">
              <a:solidFill>
                <a:schemeClr val="tx1"/>
              </a:solidFill>
              <a:effectLst/>
            </a:endParaRPr>
          </a:p>
          <a:p>
            <a:pPr lvl="0"/>
            <a:endParaRPr lang="fr-FR" kern="1200" dirty="0" smtClean="0">
              <a:solidFill>
                <a:schemeClr val="tx1"/>
              </a:solidFill>
              <a:effectLst/>
            </a:endParaRPr>
          </a:p>
          <a:p>
            <a:pPr lvl="0"/>
            <a:r>
              <a:rPr lang="fr-FR" kern="1200" dirty="0" smtClean="0">
                <a:solidFill>
                  <a:schemeClr val="tx1"/>
                </a:solidFill>
                <a:effectLst/>
              </a:rPr>
              <a:t>Les indicateurs liés aux pratiques alimentaires du nourrisson et du jeune enfant (</a:t>
            </a:r>
            <a:r>
              <a:rPr lang="fr-FR" b="1" dirty="0" smtClean="0"/>
              <a:t>Pratiques ANJE) </a:t>
            </a:r>
            <a:r>
              <a:rPr lang="fr-FR" b="0" dirty="0" smtClean="0"/>
              <a:t>ont été étudiés et</a:t>
            </a:r>
            <a:r>
              <a:rPr lang="fr-FR" b="0" baseline="0" dirty="0" smtClean="0"/>
              <a:t> sont consignés dans la fiche technique du module 2.2 portant sur les interventions spécifiques. </a:t>
            </a:r>
          </a:p>
          <a:p>
            <a:pPr lvl="0"/>
            <a:endParaRPr lang="fr-FR" sz="1200" b="0" kern="1200" baseline="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indicateurs prioritaires (OMS)</a:t>
            </a:r>
            <a:r>
              <a:rPr lang="fr-FR" sz="1200" kern="1200" dirty="0" smtClean="0">
                <a:solidFill>
                  <a:schemeClr val="tx1"/>
                </a:solidFill>
                <a:effectLst/>
                <a:latin typeface="+mn-lt"/>
                <a:ea typeface="+mn-ea"/>
                <a:cs typeface="+mn-cs"/>
              </a:rPr>
              <a:t> sur</a:t>
            </a:r>
            <a:r>
              <a:rPr lang="fr-FR" sz="1200" kern="1200" baseline="0" dirty="0" smtClean="0">
                <a:solidFill>
                  <a:schemeClr val="tx1"/>
                </a:solidFill>
                <a:effectLst/>
                <a:latin typeface="+mn-lt"/>
                <a:ea typeface="+mn-ea"/>
                <a:cs typeface="+mn-cs"/>
              </a:rPr>
              <a:t> les </a:t>
            </a:r>
            <a:r>
              <a:rPr lang="fr-FR" sz="1200" kern="1200" dirty="0" smtClean="0">
                <a:solidFill>
                  <a:schemeClr val="tx1"/>
                </a:solidFill>
                <a:effectLst/>
                <a:latin typeface="+mn-lt"/>
                <a:ea typeface="+mn-ea"/>
                <a:cs typeface="+mn-cs"/>
              </a:rPr>
              <a:t>pratiques alimentaires du nourrisson et du jeune enfant et l'alimentation complémentaire (</a:t>
            </a:r>
            <a:r>
              <a:rPr lang="fr-FR" sz="1200" b="1" kern="1200" dirty="0" smtClean="0">
                <a:solidFill>
                  <a:schemeClr val="tx1"/>
                </a:solidFill>
                <a:effectLst/>
                <a:latin typeface="+mn-lt"/>
                <a:ea typeface="+mn-ea"/>
                <a:cs typeface="+mn-cs"/>
              </a:rPr>
              <a:t>Pratiques ANJE) sont </a:t>
            </a:r>
            <a:r>
              <a:rPr lang="fr-FR" sz="1200" kern="1200" dirty="0" smtClean="0">
                <a:solidFill>
                  <a:schemeClr val="tx1"/>
                </a:solidFill>
                <a:effectLst/>
                <a:latin typeface="+mn-lt"/>
                <a:ea typeface="+mn-ea"/>
                <a:cs typeface="+mn-cs"/>
              </a:rPr>
              <a:t>: </a:t>
            </a:r>
          </a:p>
          <a:p>
            <a:pPr eaLnBrk="0" hangingPunct="0"/>
            <a:r>
              <a:rPr lang="fr-FR" sz="1200" b="1" kern="1200" dirty="0" smtClean="0">
                <a:solidFill>
                  <a:schemeClr val="tx1"/>
                </a:solidFill>
                <a:effectLst/>
                <a:latin typeface="+mn-lt"/>
                <a:ea typeface="+mn-ea"/>
                <a:cs typeface="+mn-cs"/>
              </a:rPr>
              <a:t>Chez les moins de 6 mois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Allaitement exclusif pendant 6 mois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Initiation précoce de l’allaitement maternel ;</a:t>
            </a:r>
          </a:p>
          <a:p>
            <a:pPr eaLnBrk="0" hangingPunct="0"/>
            <a:r>
              <a:rPr lang="fr-FR" sz="1200" b="1" kern="1200" dirty="0" smtClean="0">
                <a:solidFill>
                  <a:schemeClr val="tx1"/>
                </a:solidFill>
                <a:effectLst/>
                <a:latin typeface="+mn-lt"/>
                <a:ea typeface="+mn-ea"/>
                <a:cs typeface="+mn-cs"/>
              </a:rPr>
              <a:t>Pour les enfants de 6-24 mois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Diversité alimentaire minimale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Consommation d’aliments riches en fer ou fortifiés ;</a:t>
            </a:r>
          </a:p>
          <a:p>
            <a:pPr lvl="0" eaLnBrk="0" hangingPunct="0"/>
            <a:r>
              <a:rPr lang="fr-FR" sz="1200" b="1" kern="1200" dirty="0" smtClean="0">
                <a:solidFill>
                  <a:schemeClr val="tx1"/>
                </a:solidFill>
                <a:effectLst/>
                <a:latin typeface="+mn-lt"/>
                <a:ea typeface="+mn-ea"/>
                <a:cs typeface="+mn-cs"/>
              </a:rPr>
              <a:t>L’alimentation et les soins pour les femmes et les jeunes filles ;</a:t>
            </a:r>
          </a:p>
          <a:p>
            <a:pPr lvl="0" eaLnBrk="0" hangingPunct="0"/>
            <a:r>
              <a:rPr lang="fr-FR" sz="1200" b="1" kern="1200" dirty="0" smtClean="0">
                <a:solidFill>
                  <a:schemeClr val="tx1"/>
                </a:solidFill>
                <a:effectLst/>
                <a:latin typeface="+mn-lt"/>
                <a:ea typeface="+mn-ea"/>
                <a:cs typeface="+mn-cs"/>
              </a:rPr>
              <a:t>Les pratiques de santé et les comportements favorables à la santé</a:t>
            </a:r>
            <a:r>
              <a:rPr lang="fr-FR" sz="1200" kern="1200" dirty="0" smtClean="0">
                <a:solidFill>
                  <a:schemeClr val="tx1"/>
                </a:solidFill>
                <a:effectLst/>
                <a:latin typeface="+mn-lt"/>
                <a:ea typeface="+mn-ea"/>
                <a:cs typeface="+mn-cs"/>
              </a:rPr>
              <a:t>, comme l'hygiène ou la préparation et le stockage des aliments, au niveau du ménage et de la communauté.</a:t>
            </a:r>
          </a:p>
          <a:p>
            <a:endParaRPr lang="fr-FR"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Attention</a:t>
            </a:r>
            <a:r>
              <a:rPr lang="fr-FR" sz="1200" kern="1200" dirty="0" smtClean="0">
                <a:solidFill>
                  <a:schemeClr val="tx1"/>
                </a:solidFill>
                <a:effectLst/>
                <a:latin typeface="+mn-lt"/>
                <a:ea typeface="+mn-ea"/>
                <a:cs typeface="+mn-cs"/>
              </a:rPr>
              <a:t> : mesure de changement de comportements sur la population générale. Cela a des limites.</a:t>
            </a:r>
            <a:endParaRPr lang="fr-FR" b="1" dirty="0" smtClean="0"/>
          </a:p>
          <a:p>
            <a:pPr marL="0" indent="0">
              <a:buNone/>
            </a:pPr>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081398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 </a:t>
            </a:r>
            <a:r>
              <a:rPr lang="fr-FR" b="1" noProof="0" dirty="0" smtClean="0"/>
              <a:t>Diapo 12.</a:t>
            </a:r>
            <a:r>
              <a:rPr lang="fr-FR" b="1" baseline="0" noProof="0" dirty="0" smtClean="0"/>
              <a:t> </a:t>
            </a:r>
            <a:r>
              <a:rPr lang="fr-FR" b="1" noProof="0" dirty="0" smtClean="0"/>
              <a:t>Indicateurs de Sante et d’environnement</a:t>
            </a: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Il s’agit pour la santé entre autres des</a:t>
            </a:r>
            <a:r>
              <a:rPr lang="fr-FR" sz="1200" kern="1200" baseline="0" dirty="0" smtClean="0">
                <a:solidFill>
                  <a:schemeClr val="tx1"/>
                </a:solidFill>
                <a:effectLst/>
                <a:latin typeface="+mn-lt"/>
                <a:ea typeface="+mn-ea"/>
                <a:cs typeface="+mn-cs"/>
              </a:rPr>
              <a:t> indicateurs de la </a:t>
            </a:r>
            <a:r>
              <a:rPr lang="fr-FR" sz="1200" kern="1200" dirty="0" smtClean="0">
                <a:solidFill>
                  <a:schemeClr val="tx1"/>
                </a:solidFill>
                <a:effectLst/>
                <a:latin typeface="+mn-lt"/>
                <a:ea typeface="+mn-ea"/>
                <a:cs typeface="+mn-cs"/>
              </a:rPr>
              <a:t>: (i) </a:t>
            </a:r>
            <a:r>
              <a:rPr lang="fr-FR" sz="1200" b="1" kern="1200" dirty="0" smtClean="0">
                <a:solidFill>
                  <a:schemeClr val="tx1"/>
                </a:solidFill>
                <a:effectLst/>
                <a:latin typeface="+mn-lt"/>
                <a:ea typeface="+mn-ea"/>
                <a:cs typeface="+mn-cs"/>
              </a:rPr>
              <a:t>Morbidité/mortalité </a:t>
            </a:r>
            <a:r>
              <a:rPr lang="fr-FR" sz="1200" kern="1200" dirty="0" smtClean="0">
                <a:solidFill>
                  <a:schemeClr val="tx1"/>
                </a:solidFill>
                <a:effectLst/>
                <a:latin typeface="+mn-lt"/>
                <a:ea typeface="+mn-ea"/>
                <a:cs typeface="+mn-cs"/>
              </a:rPr>
              <a:t>; statut vaccinal et présence de maladies à potentiel épidémique par exemple et (ii) </a:t>
            </a:r>
            <a:r>
              <a:rPr lang="fr-FR" sz="1200" b="1" kern="1200" dirty="0" smtClean="0">
                <a:solidFill>
                  <a:schemeClr val="tx1"/>
                </a:solidFill>
                <a:effectLst/>
                <a:latin typeface="+mn-lt"/>
                <a:ea typeface="+mn-ea"/>
                <a:cs typeface="+mn-cs"/>
              </a:rPr>
              <a:t>l’accès aux soins : </a:t>
            </a:r>
            <a:r>
              <a:rPr lang="fr-FR" sz="1200" kern="1200" dirty="0" smtClean="0">
                <a:solidFill>
                  <a:schemeClr val="tx1"/>
                </a:solidFill>
                <a:effectLst/>
                <a:latin typeface="+mn-lt"/>
                <a:ea typeface="+mn-ea"/>
                <a:cs typeface="+mn-cs"/>
              </a:rPr>
              <a:t>couverture géographique, fréquentation, disponibilité des intrants.</a:t>
            </a:r>
            <a:r>
              <a:rPr lang="fr-FR" sz="1200" kern="1200" baseline="0" dirty="0" smtClean="0">
                <a:solidFill>
                  <a:schemeClr val="tx1"/>
                </a:solidFill>
                <a:effectLst/>
                <a:latin typeface="+mn-lt"/>
                <a:ea typeface="+mn-ea"/>
                <a:cs typeface="+mn-cs"/>
              </a:rPr>
              <a:t> </a:t>
            </a:r>
          </a:p>
          <a:p>
            <a:pPr lvl="0"/>
            <a:endParaRPr lang="fr-FR" sz="1200" b="0" kern="1200" baseline="0" noProof="0" dirty="0" smtClean="0">
              <a:solidFill>
                <a:schemeClr val="tx1"/>
              </a:solidFill>
              <a:effectLst/>
              <a:latin typeface="+mn-lt"/>
              <a:ea typeface="+mn-ea"/>
              <a:cs typeface="+mn-cs"/>
            </a:endParaRPr>
          </a:p>
          <a:p>
            <a:pPr lvl="0"/>
            <a:r>
              <a:rPr lang="fr-FR" sz="1200" b="0" kern="1200" noProof="0" dirty="0" smtClean="0">
                <a:solidFill>
                  <a:schemeClr val="tx1"/>
                </a:solidFill>
                <a:effectLst/>
                <a:latin typeface="+mn-lt"/>
                <a:ea typeface="+mn-ea"/>
                <a:cs typeface="+mn-cs"/>
              </a:rPr>
              <a:t>Les indicateurs d’environnement</a:t>
            </a:r>
            <a:r>
              <a:rPr lang="fr-FR" sz="1200" b="0" kern="1200" baseline="0" noProof="0" dirty="0" smtClean="0">
                <a:solidFill>
                  <a:schemeClr val="tx1"/>
                </a:solidFill>
                <a:effectLst/>
                <a:latin typeface="+mn-lt"/>
                <a:ea typeface="+mn-ea"/>
                <a:cs typeface="+mn-cs"/>
              </a:rPr>
              <a:t> retenus ici portent sur l’eau, l’hygiène et l’assainissement (a</a:t>
            </a:r>
            <a:r>
              <a:rPr lang="fr-FR" sz="1200" kern="1200" dirty="0" err="1" smtClean="0">
                <a:solidFill>
                  <a:schemeClr val="tx1"/>
                </a:solidFill>
                <a:effectLst/>
                <a:latin typeface="+mn-lt"/>
                <a:ea typeface="+mn-ea"/>
                <a:cs typeface="+mn-cs"/>
              </a:rPr>
              <a:t>ccès</a:t>
            </a:r>
            <a:r>
              <a:rPr lang="fr-FR" sz="1200" kern="1200" dirty="0" smtClean="0">
                <a:solidFill>
                  <a:schemeClr val="tx1"/>
                </a:solidFill>
                <a:effectLst/>
                <a:latin typeface="+mn-lt"/>
                <a:ea typeface="+mn-ea"/>
                <a:cs typeface="+mn-cs"/>
              </a:rPr>
              <a:t> à des sources d'eau protégées et</a:t>
            </a:r>
            <a:r>
              <a:rPr lang="fr-FR" sz="1200" kern="1200" baseline="0" dirty="0" smtClean="0">
                <a:solidFill>
                  <a:schemeClr val="tx1"/>
                </a:solidFill>
                <a:effectLst/>
                <a:latin typeface="+mn-lt"/>
                <a:ea typeface="+mn-ea"/>
                <a:cs typeface="+mn-cs"/>
              </a:rPr>
              <a:t> a</a:t>
            </a:r>
            <a:r>
              <a:rPr lang="fr-FR" sz="1200" kern="1200" dirty="0" smtClean="0">
                <a:solidFill>
                  <a:schemeClr val="tx1"/>
                </a:solidFill>
                <a:effectLst/>
                <a:latin typeface="+mn-lt"/>
                <a:ea typeface="+mn-ea"/>
                <a:cs typeface="+mn-cs"/>
              </a:rPr>
              <a:t>ccès à des installations sanitaires).</a:t>
            </a:r>
          </a:p>
          <a:p>
            <a:pPr marL="0" indent="0">
              <a:buNone/>
            </a:pPr>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137890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noProof="0" dirty="0" smtClean="0"/>
              <a:t>Diapo 13.  Indicateurs de Sécurité</a:t>
            </a:r>
            <a:r>
              <a:rPr lang="fr-FR" sz="1000" b="1" baseline="0" noProof="0" dirty="0" smtClean="0"/>
              <a:t> alimentaire et Systèmes alimentaires</a:t>
            </a:r>
          </a:p>
          <a:p>
            <a:endParaRPr lang="fr-FR" sz="1000" b="1" noProof="0" dirty="0" smtClean="0"/>
          </a:p>
          <a:p>
            <a:r>
              <a:rPr lang="fr-FR" sz="1200" kern="1200" noProof="0" dirty="0" smtClean="0">
                <a:solidFill>
                  <a:schemeClr val="tx1"/>
                </a:solidFill>
                <a:effectLst/>
                <a:latin typeface="+mn-lt"/>
                <a:ea typeface="+mn-ea"/>
                <a:cs typeface="+mn-cs"/>
              </a:rPr>
              <a:t>La compréhension </a:t>
            </a:r>
            <a:r>
              <a:rPr lang="fr-FR" sz="1200" b="1" kern="1200" noProof="0" dirty="0" smtClean="0">
                <a:solidFill>
                  <a:schemeClr val="tx1"/>
                </a:solidFill>
                <a:effectLst/>
                <a:latin typeface="+mn-lt"/>
                <a:ea typeface="+mn-ea"/>
                <a:cs typeface="+mn-cs"/>
              </a:rPr>
              <a:t>de l'accès, de la disponibilité et de l'utilisation des aliments</a:t>
            </a:r>
            <a:r>
              <a:rPr lang="fr-FR" sz="1200" kern="1200" noProof="0" dirty="0" smtClean="0">
                <a:solidFill>
                  <a:schemeClr val="tx1"/>
                </a:solidFill>
                <a:effectLst/>
                <a:latin typeface="+mn-lt"/>
                <a:ea typeface="+mn-ea"/>
                <a:cs typeface="+mn-cs"/>
              </a:rPr>
              <a:t> au niveau des ménages est essentielle pour comprendre la contribution de l'insécurité alimentaire à la situation nutritionnelle.</a:t>
            </a:r>
            <a:r>
              <a:rPr lang="fr-FR" sz="1200" kern="1200" baseline="0" noProof="0" dirty="0" smtClean="0">
                <a:solidFill>
                  <a:schemeClr val="tx1"/>
                </a:solidFill>
                <a:effectLst/>
                <a:latin typeface="+mn-lt"/>
                <a:ea typeface="+mn-ea"/>
                <a:cs typeface="+mn-cs"/>
              </a:rPr>
              <a:t> </a:t>
            </a:r>
            <a:r>
              <a:rPr lang="fr-FR" sz="1200" kern="1200" noProof="0" dirty="0" smtClean="0">
                <a:solidFill>
                  <a:schemeClr val="tx1"/>
                </a:solidFill>
                <a:effectLst/>
                <a:latin typeface="+mn-lt"/>
                <a:ea typeface="+mn-ea"/>
                <a:cs typeface="+mn-cs"/>
              </a:rPr>
              <a:t>Quelques exemples d’aspects mesurables :</a:t>
            </a:r>
          </a:p>
          <a:p>
            <a:endParaRPr lang="fr-FR" sz="1200" kern="1200" noProof="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noProof="0" dirty="0" smtClean="0">
                <a:solidFill>
                  <a:schemeClr val="tx1"/>
                </a:solidFill>
                <a:effectLst/>
                <a:latin typeface="+mn-lt"/>
                <a:ea typeface="+mn-ea"/>
                <a:cs typeface="+mn-cs"/>
              </a:rPr>
              <a:t>Consommation alimentaire globale en termes d’énergie exprimée en kilocalories ou certains macros ou micronutriments ;</a:t>
            </a:r>
          </a:p>
          <a:p>
            <a:pPr marL="171450" lvl="0" indent="-171450">
              <a:buFont typeface="Arial" panose="020B0604020202020204" pitchFamily="34" charset="0"/>
              <a:buChar char="•"/>
            </a:pPr>
            <a:r>
              <a:rPr lang="fr-FR" sz="1200" kern="1200" noProof="0" dirty="0" smtClean="0">
                <a:solidFill>
                  <a:schemeClr val="tx1"/>
                </a:solidFill>
                <a:effectLst/>
                <a:latin typeface="+mn-lt"/>
                <a:ea typeface="+mn-ea"/>
                <a:cs typeface="+mn-cs"/>
              </a:rPr>
              <a:t>Diversité du régime alimentaire / fréquence des repas ;</a:t>
            </a:r>
          </a:p>
          <a:p>
            <a:pPr marL="171450" lvl="0" indent="-171450">
              <a:buFont typeface="Arial" panose="020B0604020202020204" pitchFamily="34" charset="0"/>
              <a:buChar char="•"/>
            </a:pPr>
            <a:r>
              <a:rPr lang="fr-FR" sz="1200" kern="1200" noProof="0" dirty="0" smtClean="0">
                <a:solidFill>
                  <a:schemeClr val="tx1"/>
                </a:solidFill>
                <a:effectLst/>
                <a:latin typeface="+mn-lt"/>
                <a:ea typeface="+mn-ea"/>
                <a:cs typeface="+mn-cs"/>
              </a:rPr>
              <a:t>Apport énergétique ;</a:t>
            </a:r>
          </a:p>
          <a:p>
            <a:pPr marL="171450" lvl="0" indent="-171450">
              <a:buFont typeface="Arial" panose="020B0604020202020204" pitchFamily="34" charset="0"/>
              <a:buChar char="•"/>
            </a:pPr>
            <a:r>
              <a:rPr lang="fr-FR" sz="1200" kern="1200" noProof="0" dirty="0" smtClean="0">
                <a:solidFill>
                  <a:schemeClr val="tx1"/>
                </a:solidFill>
                <a:effectLst/>
                <a:latin typeface="+mn-lt"/>
                <a:ea typeface="+mn-ea"/>
                <a:cs typeface="+mn-cs"/>
              </a:rPr>
              <a:t>Stratégies d’adaptation ;</a:t>
            </a:r>
          </a:p>
          <a:p>
            <a:pPr marL="171450" lvl="0" indent="-171450">
              <a:buFont typeface="Arial" panose="020B0604020202020204" pitchFamily="34" charset="0"/>
              <a:buChar char="•"/>
            </a:pPr>
            <a:r>
              <a:rPr lang="fr-FR" sz="1200" kern="1200" noProof="0" dirty="0" smtClean="0">
                <a:solidFill>
                  <a:schemeClr val="tx1"/>
                </a:solidFill>
                <a:effectLst/>
                <a:latin typeface="+mn-lt"/>
                <a:ea typeface="+mn-ea"/>
                <a:cs typeface="+mn-cs"/>
              </a:rPr>
              <a:t>Frais et dépenses familiales, sources de revenus</a:t>
            </a:r>
            <a:r>
              <a:rPr lang="fr-FR" sz="1200" kern="1200" baseline="0" noProof="0" dirty="0" smtClean="0">
                <a:solidFill>
                  <a:schemeClr val="tx1"/>
                </a:solidFill>
                <a:effectLst/>
                <a:latin typeface="+mn-lt"/>
                <a:ea typeface="+mn-ea"/>
                <a:cs typeface="+mn-cs"/>
              </a:rPr>
              <a:t> ;</a:t>
            </a:r>
            <a:endParaRPr lang="fr-FR" sz="1200" kern="1200" noProof="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noProof="0" dirty="0" smtClean="0">
                <a:solidFill>
                  <a:schemeClr val="tx1"/>
                </a:solidFill>
                <a:effectLst/>
                <a:latin typeface="+mn-lt"/>
                <a:ea typeface="+mn-ea"/>
                <a:cs typeface="+mn-cs"/>
              </a:rPr>
              <a:t>Production agricole d’origines végétale, animale et</a:t>
            </a:r>
            <a:r>
              <a:rPr lang="fr-FR" sz="1200" kern="1200" baseline="0" noProof="0" dirty="0" smtClean="0">
                <a:solidFill>
                  <a:schemeClr val="tx1"/>
                </a:solidFill>
                <a:effectLst/>
                <a:latin typeface="+mn-lt"/>
                <a:ea typeface="+mn-ea"/>
                <a:cs typeface="+mn-cs"/>
              </a:rPr>
              <a:t> halieutiques par exemple ;</a:t>
            </a:r>
            <a:endParaRPr lang="fr-FR" sz="1200" kern="1200" noProof="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smtClean="0">
                <a:solidFill>
                  <a:schemeClr val="tx1"/>
                </a:solidFill>
                <a:effectLst/>
                <a:latin typeface="+mn-lt"/>
                <a:ea typeface="+mn-ea"/>
                <a:cs typeface="+mn-cs"/>
              </a:rPr>
              <a:t>Prix des produits alimentaires.</a:t>
            </a:r>
            <a:endParaRPr lang="fr-FR" sz="1000" noProof="0" dirty="0" smtClean="0"/>
          </a:p>
          <a:p>
            <a:endParaRPr lang="fr-FR" b="1" noProof="0" dirty="0" smtClean="0"/>
          </a:p>
          <a:p>
            <a:pPr eaLnBrk="0" hangingPunct="0"/>
            <a:r>
              <a:rPr lang="fr-FR" sz="1200" kern="1200" dirty="0" smtClean="0">
                <a:solidFill>
                  <a:schemeClr val="tx1"/>
                </a:solidFill>
                <a:effectLst/>
                <a:latin typeface="+mn-lt"/>
                <a:ea typeface="+mn-ea"/>
                <a:cs typeface="+mn-cs"/>
              </a:rPr>
              <a:t>Quant aux indicateurs mesurés sur les individus, il faut toujours les informer ventilés par sexe et âge. Au Niger, les indicateurs retenus par le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dans le domaine des systèmes alimentaires, mesurés sur la population totale, sont : </a:t>
            </a:r>
          </a:p>
          <a:p>
            <a:pPr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disponibilité de l’apport calorique (Kcal/personne/Jour) qui correspond à la quantité totale des calories disponibles par personne et par jour à l’échelle nationale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part de l’énergie totale provenant des aliments autres que les bases de l’alimentation qui correspond au niveau national à la part de l’énergie provenant des aliments autres que les bases de l’alimentation qui sont les céréales, les tubercules et racines. </a:t>
            </a:r>
          </a:p>
          <a:p>
            <a:endParaRPr lang="fr-FR" sz="1200" b="0" noProof="0" dirty="0" smtClean="0">
              <a:solidFill>
                <a:schemeClr val="accent6">
                  <a:lumMod val="75000"/>
                </a:schemeClr>
              </a:solidFill>
            </a:endParaRPr>
          </a:p>
          <a:p>
            <a:r>
              <a:rPr lang="fr-FR" sz="1200" b="1" noProof="0" dirty="0" smtClean="0">
                <a:solidFill>
                  <a:schemeClr val="accent6">
                    <a:lumMod val="75000"/>
                  </a:schemeClr>
                </a:solidFill>
              </a:rPr>
              <a:t>1 minute et 20 secondes. </a:t>
            </a:r>
            <a:endParaRPr lang="fr-FR" b="1" noProof="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296312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kern="1200" dirty="0" smtClean="0">
                <a:solidFill>
                  <a:schemeClr val="tx1"/>
                </a:solidFill>
                <a:effectLst/>
                <a:latin typeface="+mn-lt"/>
                <a:ea typeface="+mn-ea"/>
                <a:cs typeface="+mn-cs"/>
              </a:rPr>
              <a:t>Diapo 14.</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Indicateurs de l’éducation</a:t>
            </a:r>
          </a:p>
          <a:p>
            <a:endParaRPr lang="fr-FR" b="1" dirty="0" smtClean="0"/>
          </a:p>
          <a:p>
            <a:pPr eaLnBrk="0" hangingPunct="0"/>
            <a:r>
              <a:rPr lang="fr-FR" sz="1200" b="1" kern="1200" dirty="0" smtClean="0">
                <a:solidFill>
                  <a:schemeClr val="tx1"/>
                </a:solidFill>
                <a:effectLst/>
                <a:latin typeface="+mn-lt"/>
                <a:ea typeface="+mn-ea"/>
                <a:cs typeface="+mn-cs"/>
              </a:rPr>
              <a:t>Indicateurs de base</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Taux de rendement et taux de rétention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Fréquentation (principalement des filles)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Ratio garçons / filles.</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En milieu scolaire on peut aussi évaluer</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 statut nutritionnel de la population scolarisée par des données anthropométriques (malnutrition aiguë ou chronique) ou cliniques (anémie)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sécurité alimentaire des ménages, avec la limitation qu’il s’agira d’un échantillon non-représentatif de la population générale.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Malgré que les données provenant du système éducatif offrent une large couverture (en nombre d’individus « mesurables »), ce type d’évaluation a comme limite le fait que l’échantillon mesuré (écoliers) n’est pas représentatif car il n’est pas choisi de façon aléatoire (les enfants / adolescents qui vont à l’école peuvent ne pas représenter l’ensemble d’enfants / adolescents dans la population générale.</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50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427009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 typeface="Arial" panose="020B0604020202020204" pitchFamily="34" charset="0"/>
              <a:buNone/>
            </a:pPr>
            <a:r>
              <a:rPr lang="fr-FR" sz="1200" b="1" kern="1200" dirty="0" smtClean="0">
                <a:solidFill>
                  <a:schemeClr val="tx1"/>
                </a:solidFill>
                <a:effectLst/>
                <a:latin typeface="+mn-lt"/>
                <a:ea typeface="+mn-ea"/>
                <a:cs typeface="+mn-cs"/>
              </a:rPr>
              <a:t>Diapo 15. Indicateurs</a:t>
            </a:r>
            <a:r>
              <a:rPr lang="fr-FR" sz="1200" b="1" kern="1200" baseline="0" dirty="0" smtClean="0">
                <a:solidFill>
                  <a:schemeClr val="tx1"/>
                </a:solidFill>
                <a:effectLst/>
                <a:latin typeface="+mn-lt"/>
                <a:ea typeface="+mn-ea"/>
                <a:cs typeface="+mn-cs"/>
              </a:rPr>
              <a:t> démographiques et socio-économiques</a:t>
            </a:r>
          </a:p>
          <a:p>
            <a:endParaRPr lang="fr-FR" b="1" dirty="0" smtClean="0"/>
          </a:p>
          <a:p>
            <a:pPr marL="0" marR="0" lvl="0" indent="0" algn="l" defTabSz="914400" rtl="0" eaLnBrk="0" fontAlgn="auto" latinLnBrk="0" hangingPunct="0">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Il s’agit par exemple de :</a:t>
            </a:r>
            <a:endParaRPr lang="x-none"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Chiffres de population désagrégées par sexe et âge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Indices de pauvreté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Contexte sécuritaire et de déplacements de population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Fonctionnalité des services publics et programmes en cours.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Au Niger, les indicateurs démographiques et socio-économiques retenus par le PNIN sont : </a:t>
            </a:r>
          </a:p>
          <a:p>
            <a:pPr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a:t>
            </a:r>
            <a:r>
              <a:rPr lang="fr-FR" sz="1200" b="1" kern="1200" dirty="0" smtClean="0">
                <a:solidFill>
                  <a:schemeClr val="tx1"/>
                </a:solidFill>
                <a:effectLst/>
                <a:latin typeface="+mn-lt"/>
                <a:ea typeface="+mn-ea"/>
                <a:cs typeface="+mn-cs"/>
              </a:rPr>
              <a:t>croissance démographique</a:t>
            </a:r>
            <a:r>
              <a:rPr lang="fr-FR" sz="1200" kern="1200" dirty="0" smtClean="0">
                <a:solidFill>
                  <a:schemeClr val="tx1"/>
                </a:solidFill>
                <a:effectLst/>
                <a:latin typeface="+mn-lt"/>
                <a:ea typeface="+mn-ea"/>
                <a:cs typeface="+mn-cs"/>
              </a:rPr>
              <a:t>. La population est estimée à partir des projections de la population faites en utilisant le taux de croissance annuel de la population selon des scénarios proposés. Dans le cadre de certaines analyses, l’Équipe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a utilisé les projections démographiques effectuées par la Division Statistique des Nations Unies afin de disposer des projections au-delà de 2050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L’Indice Synthétique de Fécondité </a:t>
            </a:r>
            <a:r>
              <a:rPr lang="fr-FR" sz="1200" kern="1200" dirty="0" smtClean="0">
                <a:solidFill>
                  <a:schemeClr val="tx1"/>
                </a:solidFill>
                <a:effectLst/>
                <a:latin typeface="+mn-lt"/>
                <a:ea typeface="+mn-ea"/>
                <a:cs typeface="+mn-cs"/>
              </a:rPr>
              <a:t>(ISF) qui correspond au nombre moyen d’enfants par femme en âge de procréer. L’indice synthétique de fécondité est produit à travers les </a:t>
            </a:r>
            <a:r>
              <a:rPr lang="fr-FR" sz="1200" kern="1200" dirty="0" err="1" smtClean="0">
                <a:solidFill>
                  <a:schemeClr val="tx1"/>
                </a:solidFill>
                <a:effectLst/>
                <a:latin typeface="+mn-lt"/>
                <a:ea typeface="+mn-ea"/>
                <a:cs typeface="+mn-cs"/>
              </a:rPr>
              <a:t>EDSN</a:t>
            </a:r>
            <a:r>
              <a:rPr lang="fr-FR" sz="1200" kern="1200" dirty="0" smtClean="0">
                <a:solidFill>
                  <a:schemeClr val="tx1"/>
                </a:solidFill>
                <a:effectLst/>
                <a:latin typeface="+mn-lt"/>
                <a:ea typeface="+mn-ea"/>
                <a:cs typeface="+mn-cs"/>
              </a:rPr>
              <a:t>, mais également à travers l’</a:t>
            </a:r>
            <a:r>
              <a:rPr lang="fr-FR" sz="1200" kern="1200" dirty="0" err="1" smtClean="0">
                <a:solidFill>
                  <a:schemeClr val="tx1"/>
                </a:solidFill>
                <a:effectLst/>
                <a:latin typeface="+mn-lt"/>
                <a:ea typeface="+mn-ea"/>
                <a:cs typeface="+mn-cs"/>
              </a:rPr>
              <a:t>ENISED</a:t>
            </a:r>
            <a:r>
              <a:rPr lang="fr-FR" sz="1200" kern="1200" dirty="0" smtClean="0">
                <a:solidFill>
                  <a:schemeClr val="tx1"/>
                </a:solidFill>
                <a:effectLst/>
                <a:latin typeface="+mn-lt"/>
                <a:ea typeface="+mn-ea"/>
                <a:cs typeface="+mn-cs"/>
              </a:rPr>
              <a:t> (Étude Nationale d’évaluation des indicateurs socio-économiques et démographiques) de 2015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L’incidence de la pauvreté</a:t>
            </a:r>
            <a:r>
              <a:rPr lang="fr-FR" sz="1200" kern="1200" dirty="0" smtClean="0">
                <a:solidFill>
                  <a:schemeClr val="tx1"/>
                </a:solidFill>
                <a:effectLst/>
                <a:latin typeface="+mn-lt"/>
                <a:ea typeface="+mn-ea"/>
                <a:cs typeface="+mn-cs"/>
              </a:rPr>
              <a:t> qui correspond à la proportion de la population qui vit avec moins de deux (2) dollars des États Unis (1,93 dollars) par jour et qui est pris comme référence dans le Profil du Niger du Rapport sur la Nutrition Mondiale (Global Nutrition Report en Anglais)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 </a:t>
            </a:r>
            <a:r>
              <a:rPr lang="fr-FR" sz="1200" b="1" kern="1200" dirty="0" smtClean="0">
                <a:solidFill>
                  <a:schemeClr val="tx1"/>
                </a:solidFill>
                <a:effectLst/>
                <a:latin typeface="+mn-lt"/>
                <a:ea typeface="+mn-ea"/>
                <a:cs typeface="+mn-cs"/>
              </a:rPr>
              <a:t>Produit Intérieur Brut</a:t>
            </a:r>
            <a:r>
              <a:rPr lang="fr-FR" sz="1200" kern="1200" dirty="0" smtClean="0">
                <a:solidFill>
                  <a:schemeClr val="tx1"/>
                </a:solidFill>
                <a:effectLst/>
                <a:latin typeface="+mn-lt"/>
                <a:ea typeface="+mn-ea"/>
                <a:cs typeface="+mn-cs"/>
              </a:rPr>
              <a:t> (PIB) par habitant exprimé en parité du pouvoir d’achat qui est un indicateur de Sécurité Alimentaire de la FAO mis à jour et disséminé annuellement à partir des données fournies par les pays.</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20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2073727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a:t>
            </a:r>
            <a:r>
              <a:rPr lang="fr-FR" sz="1200" b="1" kern="1200" baseline="0" dirty="0" smtClean="0">
                <a:solidFill>
                  <a:schemeClr val="tx1"/>
                </a:solidFill>
                <a:effectLst/>
                <a:latin typeface="+mn-lt"/>
                <a:ea typeface="+mn-ea"/>
                <a:cs typeface="+mn-cs"/>
              </a:rPr>
              <a:t> 16. </a:t>
            </a:r>
            <a:r>
              <a:rPr lang="fr-FR" sz="1200" b="1" kern="1200" dirty="0" smtClean="0">
                <a:solidFill>
                  <a:schemeClr val="tx1"/>
                </a:solidFill>
                <a:effectLst/>
                <a:latin typeface="+mn-lt"/>
                <a:ea typeface="+mn-ea"/>
                <a:cs typeface="+mn-cs"/>
              </a:rPr>
              <a:t>Sources de données et d’information</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Discuter, en plénière, de la différence entre sources mesurant des effets ou des prévalences sur la population générale et celles ciblant les bénéficiaires de programmes ou interventions</a:t>
            </a:r>
            <a:r>
              <a:rPr lang="fr-FR" sz="1200" i="1" kern="1200" baseline="0" dirty="0" smtClean="0">
                <a:solidFill>
                  <a:schemeClr val="tx1"/>
                </a:solidFill>
                <a:effectLst/>
                <a:latin typeface="+mn-lt"/>
                <a:ea typeface="+mn-ea"/>
                <a:cs typeface="+mn-cs"/>
              </a:rPr>
              <a:t> – 3 minutes.</a:t>
            </a:r>
            <a:endParaRPr lang="x-none" sz="1200" i="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CLIC. </a:t>
            </a:r>
            <a:r>
              <a:rPr lang="fr-FR" sz="1200" kern="1200" dirty="0" smtClean="0">
                <a:solidFill>
                  <a:schemeClr val="tx1"/>
                </a:solidFill>
                <a:effectLst/>
                <a:latin typeface="+mn-lt"/>
                <a:ea typeface="+mn-ea"/>
                <a:cs typeface="+mn-cs"/>
              </a:rPr>
              <a:t>Les méthodes principales de collecte de données qui fournissent des informations anthropométriques sont : </a:t>
            </a:r>
            <a:r>
              <a:rPr lang="fr-FR" sz="1200" b="1" kern="1200" dirty="0" smtClean="0">
                <a:solidFill>
                  <a:schemeClr val="tx1"/>
                </a:solidFill>
                <a:effectLst/>
                <a:latin typeface="+mn-lt"/>
                <a:ea typeface="+mn-ea"/>
                <a:cs typeface="+mn-cs"/>
              </a:rPr>
              <a:t>les enquêtes populationnelles</a:t>
            </a:r>
            <a:r>
              <a:rPr lang="fr-FR" sz="1200" kern="1200" dirty="0" smtClean="0">
                <a:solidFill>
                  <a:schemeClr val="tx1"/>
                </a:solidFill>
                <a:effectLst/>
                <a:latin typeface="+mn-lt"/>
                <a:ea typeface="+mn-ea"/>
                <a:cs typeface="+mn-cs"/>
              </a:rPr>
              <a:t>, le suivi de la croissance, les systèmes de surveillance sentinelle et les données de recensement scolaire par exemple. De même, celles concernant les carences en micronutriments sont des enquêtes populationnelles utilisant une </a:t>
            </a:r>
            <a:r>
              <a:rPr lang="fr-FR" sz="1200" b="1" kern="1200" dirty="0" smtClean="0">
                <a:solidFill>
                  <a:schemeClr val="tx1"/>
                </a:solidFill>
                <a:effectLst/>
                <a:latin typeface="+mn-lt"/>
                <a:ea typeface="+mn-ea"/>
                <a:cs typeface="+mn-cs"/>
              </a:rPr>
              <a:t>combinaison d’examens cliniques</a:t>
            </a:r>
            <a:r>
              <a:rPr lang="fr-FR" sz="1200" kern="1200" dirty="0" smtClean="0">
                <a:solidFill>
                  <a:schemeClr val="tx1"/>
                </a:solidFill>
                <a:effectLst/>
                <a:latin typeface="+mn-lt"/>
                <a:ea typeface="+mn-ea"/>
                <a:cs typeface="+mn-cs"/>
              </a:rPr>
              <a:t> et de </a:t>
            </a:r>
            <a:r>
              <a:rPr lang="fr-FR" sz="1200" b="1" kern="1200" dirty="0" smtClean="0">
                <a:solidFill>
                  <a:schemeClr val="tx1"/>
                </a:solidFill>
                <a:effectLst/>
                <a:latin typeface="+mn-lt"/>
                <a:ea typeface="+mn-ea"/>
                <a:cs typeface="+mn-cs"/>
              </a:rPr>
              <a:t>tests biochimiques </a:t>
            </a:r>
            <a:r>
              <a:rPr lang="fr-FR" sz="1200" kern="1200" dirty="0" smtClean="0">
                <a:solidFill>
                  <a:schemeClr val="tx1"/>
                </a:solidFill>
                <a:effectLst/>
                <a:latin typeface="+mn-lt"/>
                <a:ea typeface="+mn-ea"/>
                <a:cs typeface="+mn-cs"/>
              </a:rPr>
              <a:t>faits sur des échantillons de sang et d’urines.</a:t>
            </a:r>
            <a:r>
              <a:rPr lang="fr-FR" sz="1200" b="1" kern="1200" dirty="0" smtClean="0">
                <a:solidFill>
                  <a:schemeClr val="tx1"/>
                </a:solidFill>
                <a:effectLst/>
                <a:latin typeface="+mn-lt"/>
                <a:ea typeface="+mn-ea"/>
                <a:cs typeface="+mn-cs"/>
              </a:rPr>
              <a:t> Les tests biochimiques </a:t>
            </a:r>
            <a:r>
              <a:rPr lang="fr-FR" sz="1200" kern="1200" dirty="0" smtClean="0">
                <a:solidFill>
                  <a:schemeClr val="tx1"/>
                </a:solidFill>
                <a:effectLst/>
                <a:latin typeface="+mn-lt"/>
                <a:ea typeface="+mn-ea"/>
                <a:cs typeface="+mn-cs"/>
              </a:rPr>
              <a:t>peuvent être vitaux dans les situations où il existe une forte indication de risque de carences en micronutriments mais une absence de preuves cliniques</a:t>
            </a:r>
            <a:r>
              <a:rPr lang="fr-FR" sz="1200" b="1"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Des informations additionnelles sur les facteurs sous-jacents tels que la sécurité alimentaire, la démographie, la socio-économie, les pratiques de santé et de soins sont généralement nécessaires pour interpréter les données de l’état nutritionnel et pour déterminer les causes possibles de la malnutrition.</a:t>
            </a:r>
          </a:p>
          <a:p>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enquêtes populationnelles comprennent également les </a:t>
            </a:r>
            <a:r>
              <a:rPr lang="fr-FR" sz="1200" b="1" kern="1200" dirty="0" smtClean="0">
                <a:solidFill>
                  <a:schemeClr val="tx1"/>
                </a:solidFill>
                <a:effectLst/>
                <a:latin typeface="+mn-lt"/>
                <a:ea typeface="+mn-ea"/>
                <a:cs typeface="+mn-cs"/>
              </a:rPr>
              <a:t>enquêtes CAP</a:t>
            </a:r>
            <a:r>
              <a:rPr lang="fr-FR" sz="1200" kern="1200" dirty="0" smtClean="0">
                <a:solidFill>
                  <a:schemeClr val="tx1"/>
                </a:solidFill>
                <a:effectLst/>
                <a:latin typeface="+mn-lt"/>
                <a:ea typeface="+mn-ea"/>
                <a:cs typeface="+mn-cs"/>
              </a:rPr>
              <a:t> avec une méthodologie semi-quantitative pour évaluer les C (connaissances) A (attitudes) et P (pratiques) dans des domaines divers : nutrition,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éducation. Plusieurs enquêtes de ce type ont été réalisées au Niger durant les vingt (20) dernières années.</a:t>
            </a:r>
            <a:endParaRPr lang="en-GB" sz="1200" kern="1200" dirty="0" smtClean="0">
              <a:solidFill>
                <a:schemeClr val="tx1"/>
              </a:solidFill>
              <a:effectLst/>
              <a:latin typeface="+mn-lt"/>
              <a:ea typeface="+mn-ea"/>
              <a:cs typeface="+mn-cs"/>
            </a:endParaRPr>
          </a:p>
          <a:p>
            <a:endParaRPr lang="fr-FR" b="1" dirty="0" smtClean="0"/>
          </a:p>
          <a:p>
            <a:pPr eaLnBrk="0" hangingPunct="0"/>
            <a:r>
              <a:rPr lang="fr-FR" sz="1200" i="1" kern="1200" dirty="0" smtClean="0">
                <a:solidFill>
                  <a:schemeClr val="tx1"/>
                </a:solidFill>
                <a:effectLst/>
                <a:latin typeface="+mn-lt"/>
                <a:ea typeface="+mn-ea"/>
                <a:cs typeface="+mn-cs"/>
              </a:rPr>
              <a:t>Le facilitateur devra décider s’il reste avec la diapositive avec les titres ou donne rapidement toutes les informations, y-inclut les exemples au Niger</a:t>
            </a:r>
            <a:r>
              <a:rPr lang="fr-FR" sz="1200" kern="1200" dirty="0" smtClean="0">
                <a:solidFill>
                  <a:schemeClr val="tx1"/>
                </a:solidFill>
                <a:effectLst/>
                <a:latin typeface="+mn-lt"/>
                <a:ea typeface="+mn-ea"/>
                <a:cs typeface="+mn-cs"/>
              </a:rPr>
              <a:t>.</a:t>
            </a:r>
          </a:p>
          <a:p>
            <a:pPr lvl="0" eaLnBrk="0" hangingPunct="0"/>
            <a:endParaRPr lang="fr-FR" sz="1200" b="1" kern="1200" dirty="0" smtClean="0">
              <a:solidFill>
                <a:schemeClr val="tx1"/>
              </a:solidFill>
              <a:effectLst/>
              <a:latin typeface="+mn-lt"/>
              <a:ea typeface="+mn-ea"/>
              <a:cs typeface="+mn-cs"/>
            </a:endParaRPr>
          </a:p>
          <a:p>
            <a:pPr lvl="0" eaLnBrk="0" hangingPunct="0"/>
            <a:r>
              <a:rPr lang="fr-FR" sz="1200" b="1" kern="1200" dirty="0" smtClean="0">
                <a:solidFill>
                  <a:schemeClr val="tx1"/>
                </a:solidFill>
                <a:effectLst/>
                <a:latin typeface="+mn-lt"/>
                <a:ea typeface="+mn-ea"/>
                <a:cs typeface="+mn-cs"/>
              </a:rPr>
              <a:t>Sites sentinelle</a:t>
            </a:r>
            <a:r>
              <a:rPr lang="fr-FR" sz="1200" kern="1200" dirty="0" smtClean="0">
                <a:solidFill>
                  <a:schemeClr val="tx1"/>
                </a:solidFill>
                <a:effectLst/>
                <a:latin typeface="+mn-lt"/>
                <a:ea typeface="+mn-ea"/>
                <a:cs typeface="+mn-cs"/>
              </a:rPr>
              <a:t> : demander des expériences au Niger et explorer les avantages et désavantages de cette méthode. </a:t>
            </a:r>
          </a:p>
          <a:p>
            <a:r>
              <a:rPr lang="fr-FR" sz="1200" b="1" kern="1200" dirty="0" smtClean="0">
                <a:solidFill>
                  <a:schemeClr val="tx1"/>
                </a:solidFill>
                <a:effectLst/>
                <a:latin typeface="+mn-lt"/>
                <a:ea typeface="+mn-ea"/>
                <a:cs typeface="+mn-cs"/>
              </a:rPr>
              <a:t>Données des programmes et des services </a:t>
            </a:r>
            <a:r>
              <a:rPr lang="fr-FR" sz="1200" b="1"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 « </a:t>
            </a:r>
            <a:r>
              <a:rPr lang="fr-FR" sz="1200" kern="1200" dirty="0" err="1" smtClean="0">
                <a:solidFill>
                  <a:schemeClr val="tx1"/>
                </a:solidFill>
                <a:effectLst/>
                <a:latin typeface="+mn-lt"/>
                <a:ea typeface="+mn-ea"/>
                <a:cs typeface="+mn-cs"/>
              </a:rPr>
              <a:t>Scaling</a:t>
            </a:r>
            <a:r>
              <a:rPr lang="fr-FR" sz="1200" kern="1200" dirty="0" smtClean="0">
                <a:solidFill>
                  <a:schemeClr val="tx1"/>
                </a:solidFill>
                <a:effectLst/>
                <a:latin typeface="+mn-lt"/>
                <a:ea typeface="+mn-ea"/>
                <a:cs typeface="+mn-cs"/>
              </a:rPr>
              <a:t>-up » comme expérience particulière du Niger, en souligner l’importance, mais aussi ses limites.</a:t>
            </a:r>
            <a:endParaRPr lang="fr-FR" b="1" dirty="0" smtClean="0"/>
          </a:p>
          <a:p>
            <a:pPr marL="0" indent="0">
              <a:buNone/>
            </a:pPr>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4 minutes et 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2867482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kern="1200" dirty="0" smtClean="0">
                <a:solidFill>
                  <a:schemeClr val="tx1"/>
                </a:solidFill>
                <a:effectLst/>
                <a:latin typeface="+mn-lt"/>
                <a:ea typeface="+mn-ea"/>
                <a:cs typeface="+mn-cs"/>
              </a:rPr>
              <a:t>Diapo</a:t>
            </a:r>
            <a:r>
              <a:rPr lang="fr-FR" sz="1100" b="1" kern="1200" baseline="0" dirty="0" smtClean="0">
                <a:solidFill>
                  <a:schemeClr val="tx1"/>
                </a:solidFill>
                <a:effectLst/>
                <a:latin typeface="+mn-lt"/>
                <a:ea typeface="+mn-ea"/>
                <a:cs typeface="+mn-cs"/>
              </a:rPr>
              <a:t> 17: Enquêtes et études</a:t>
            </a:r>
            <a:endParaRPr lang="fr-FR" sz="11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smtClean="0">
                <a:solidFill>
                  <a:schemeClr val="tx1"/>
                </a:solidFill>
                <a:effectLst/>
                <a:latin typeface="+mn-lt"/>
                <a:ea typeface="+mn-ea"/>
                <a:cs typeface="+mn-cs"/>
              </a:rPr>
              <a:t>La Fiche Technique 3.1 portant sur les SIN donne des informations plus détaillées sur les principaux types d’enquête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i="1" kern="1200" dirty="0" smtClean="0">
                <a:solidFill>
                  <a:schemeClr val="tx1"/>
                </a:solidFill>
                <a:effectLst/>
                <a:latin typeface="+mn-lt"/>
                <a:ea typeface="+mn-ea"/>
                <a:cs typeface="+mn-cs"/>
              </a:rPr>
              <a:t>Si le temps est court, faire un rappel rapide avec cette diapositive, référer à la </a:t>
            </a:r>
            <a:r>
              <a:rPr lang="fr-FR" sz="1100" i="1" kern="1200" dirty="0" err="1" smtClean="0">
                <a:solidFill>
                  <a:schemeClr val="tx1"/>
                </a:solidFill>
                <a:effectLst/>
                <a:latin typeface="+mn-lt"/>
                <a:ea typeface="+mn-ea"/>
                <a:cs typeface="+mn-cs"/>
              </a:rPr>
              <a:t>FT</a:t>
            </a:r>
            <a:r>
              <a:rPr lang="fr-FR" sz="1100" i="1" kern="1200" dirty="0" smtClean="0">
                <a:solidFill>
                  <a:schemeClr val="tx1"/>
                </a:solidFill>
                <a:effectLst/>
                <a:latin typeface="+mn-lt"/>
                <a:ea typeface="+mn-ea"/>
                <a:cs typeface="+mn-cs"/>
              </a:rPr>
              <a:t> pour plus de détails sur tous ces types d’enquête et passer directement à la diapositive 21</a:t>
            </a:r>
            <a:r>
              <a:rPr lang="fr-FR" sz="11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enquêtes démographiques et de santé</a:t>
            </a:r>
            <a:r>
              <a:rPr lang="fr-FR" sz="1200" kern="1200" dirty="0" smtClean="0">
                <a:solidFill>
                  <a:schemeClr val="tx1"/>
                </a:solidFill>
                <a:effectLst/>
                <a:latin typeface="+mn-lt"/>
                <a:ea typeface="+mn-ea"/>
                <a:cs typeface="+mn-cs"/>
              </a:rPr>
              <a:t> ou </a:t>
            </a:r>
            <a:r>
              <a:rPr lang="fr-FR" sz="1200" b="1" kern="1200" dirty="0" err="1" smtClean="0">
                <a:solidFill>
                  <a:schemeClr val="tx1"/>
                </a:solidFill>
                <a:effectLst/>
                <a:latin typeface="+mn-lt"/>
                <a:ea typeface="+mn-ea"/>
                <a:cs typeface="+mn-cs"/>
              </a:rPr>
              <a:t>EDS</a:t>
            </a:r>
            <a:r>
              <a:rPr lang="fr-FR" sz="1200" kern="1200" dirty="0" smtClean="0">
                <a:solidFill>
                  <a:schemeClr val="tx1"/>
                </a:solidFill>
                <a:effectLst/>
                <a:latin typeface="+mn-lt"/>
                <a:ea typeface="+mn-ea"/>
                <a:cs typeface="+mn-cs"/>
              </a:rPr>
              <a:t> réalisées depuis 1984, ont pour but l'analyse de données sur la population, la santé, le sida et l'alimentation dans les pays en développement. Elles reçoivent notamment le soutien financier de l’USAID et sont mises en place par l’organisme MEASURE DHS en collaboration avec l’Institut National de la Statistique ou un ministère de chaque pays enquêté.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données obtenues par les </a:t>
            </a:r>
            <a:r>
              <a:rPr lang="fr-FR" sz="1200" kern="1200" dirty="0" err="1" smtClean="0">
                <a:solidFill>
                  <a:schemeClr val="tx1"/>
                </a:solidFill>
                <a:effectLst/>
                <a:latin typeface="+mn-lt"/>
                <a:ea typeface="+mn-ea"/>
                <a:cs typeface="+mn-cs"/>
              </a:rPr>
              <a:t>EDS</a:t>
            </a:r>
            <a:r>
              <a:rPr lang="fr-FR" sz="1200" kern="1200" dirty="0" smtClean="0">
                <a:solidFill>
                  <a:schemeClr val="tx1"/>
                </a:solidFill>
                <a:effectLst/>
                <a:latin typeface="+mn-lt"/>
                <a:ea typeface="+mn-ea"/>
                <a:cs typeface="+mn-cs"/>
              </a:rPr>
              <a:t> sont normalement utilisées comme données de base au niveau national et suivi de tendances sur le long terme et permettent le suivi de l’évolution des déterminants de la malnutrition.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kern="1200" dirty="0" smtClean="0">
                <a:solidFill>
                  <a:schemeClr val="tx1"/>
                </a:solidFill>
                <a:effectLst/>
                <a:latin typeface="+mn-lt"/>
                <a:ea typeface="+mn-ea"/>
                <a:cs typeface="+mn-cs"/>
              </a:rPr>
              <a:t>Limites</a:t>
            </a:r>
            <a:r>
              <a:rPr lang="fr-FR" sz="1200" kern="1200" dirty="0" smtClean="0">
                <a:solidFill>
                  <a:schemeClr val="tx1"/>
                </a:solidFill>
                <a:effectLst/>
                <a:latin typeface="+mn-lt"/>
                <a:ea typeface="+mn-ea"/>
                <a:cs typeface="+mn-cs"/>
              </a:rPr>
              <a:t>: elles sont réalisées tous les 3-5 ans, donc peut valables pour évaluer des changements sur la prévalence de la malnutrition aiguë qui change rapidement ; les résultats ne sont pas représentatifs des niveaux locaux; niveau de désagrégation limité; coût très élevé.</a:t>
            </a:r>
            <a:endParaRPr lang="en-GB"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MICS sont des enquêtes de ménages </a:t>
            </a:r>
            <a:r>
              <a:rPr lang="fr-FR" sz="1200" kern="1200" dirty="0" smtClean="0">
                <a:solidFill>
                  <a:schemeClr val="tx1"/>
                </a:solidFill>
                <a:effectLst/>
                <a:latin typeface="+mn-lt"/>
                <a:ea typeface="+mn-ea"/>
                <a:cs typeface="+mn-cs"/>
              </a:rPr>
              <a:t>qui sont menées par l’UNICEF pour appuyer les pays dans la collecte de données pertinentes sur la survie et la santé de l’enfant, la nutrition des enfants, la santé maternelle, l’eau et l’assainissement, les vaccinations, l’éducation, la protection de l’enfant, et le VIH/SIDA.</a:t>
            </a:r>
          </a:p>
          <a:p>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L’UNICEF a développé la méthodologie des enquêtes en grappes à indicateurs multiples (</a:t>
            </a:r>
            <a:r>
              <a:rPr lang="fr-FR" sz="1200" kern="1200" dirty="0" err="1" smtClean="0">
                <a:solidFill>
                  <a:schemeClr val="tx1"/>
                </a:solidFill>
                <a:effectLst/>
                <a:latin typeface="+mn-lt"/>
                <a:ea typeface="+mn-ea"/>
                <a:cs typeface="+mn-cs"/>
              </a:rPr>
              <a:t>MICS</a:t>
            </a:r>
            <a:r>
              <a:rPr lang="fr-FR" sz="1200" kern="1200" dirty="0" smtClean="0">
                <a:solidFill>
                  <a:schemeClr val="tx1"/>
                </a:solidFill>
                <a:effectLst/>
                <a:latin typeface="+mn-lt"/>
                <a:ea typeface="+mn-ea"/>
                <a:cs typeface="+mn-cs"/>
              </a:rPr>
              <a:t>) dans les années 1990, pour combler le manque de données sur les indicateurs utilisés pour suivre le progrès dans l’atteinte des objectifs du Sommet Mondial pour les Enfants. Les enquêtes </a:t>
            </a:r>
            <a:r>
              <a:rPr lang="fr-FR" sz="1200" kern="1200" dirty="0" err="1" smtClean="0">
                <a:solidFill>
                  <a:schemeClr val="tx1"/>
                </a:solidFill>
                <a:effectLst/>
                <a:latin typeface="+mn-lt"/>
                <a:ea typeface="+mn-ea"/>
                <a:cs typeface="+mn-cs"/>
              </a:rPr>
              <a:t>MICS</a:t>
            </a:r>
            <a:r>
              <a:rPr lang="fr-FR" sz="1200" kern="1200" dirty="0" smtClean="0">
                <a:solidFill>
                  <a:schemeClr val="tx1"/>
                </a:solidFill>
                <a:effectLst/>
                <a:latin typeface="+mn-lt"/>
                <a:ea typeface="+mn-ea"/>
                <a:cs typeface="+mn-cs"/>
              </a:rPr>
              <a:t> étaient conçues pour générer des données de façon ponctuelle et peu coûteuse.  Les enquêtes MICS sont une source importante de données pour le suivi et l’évaluation des progrès vers l’atteinte des objectifs nationaux et internationaux.</a:t>
            </a:r>
          </a:p>
          <a:p>
            <a:pPr eaLnBrk="0" hangingPunct="0"/>
            <a:endParaRPr lang="fr-FR" sz="1100" kern="1200" dirty="0" smtClean="0">
              <a:solidFill>
                <a:schemeClr val="tx1"/>
              </a:solidFill>
              <a:effectLst/>
              <a:latin typeface="+mn-lt"/>
              <a:ea typeface="+mn-ea"/>
              <a:cs typeface="+mn-cs"/>
            </a:endParaRPr>
          </a:p>
          <a:p>
            <a:pPr eaLnBrk="0" hangingPunct="0"/>
            <a:r>
              <a:rPr lang="fr-FR" sz="1100" kern="1200" dirty="0" smtClean="0">
                <a:solidFill>
                  <a:schemeClr val="tx1"/>
                </a:solidFill>
                <a:effectLst/>
                <a:latin typeface="+mn-lt"/>
                <a:ea typeface="+mn-ea"/>
                <a:cs typeface="+mn-cs"/>
              </a:rPr>
              <a:t>Les </a:t>
            </a:r>
            <a:r>
              <a:rPr lang="fr-FR" sz="1100" b="1" kern="1200" dirty="0" smtClean="0">
                <a:solidFill>
                  <a:schemeClr val="tx1"/>
                </a:solidFill>
                <a:effectLst/>
                <a:latin typeface="+mn-lt"/>
                <a:ea typeface="+mn-ea"/>
                <a:cs typeface="+mn-cs"/>
              </a:rPr>
              <a:t>enquêtes SMART </a:t>
            </a:r>
            <a:r>
              <a:rPr lang="fr-FR" sz="1100" kern="1200" dirty="0" smtClean="0">
                <a:solidFill>
                  <a:schemeClr val="tx1"/>
                </a:solidFill>
                <a:effectLst/>
                <a:latin typeface="+mn-lt"/>
                <a:ea typeface="+mn-ea"/>
                <a:cs typeface="+mn-cs"/>
              </a:rPr>
              <a:t>sont la méthode la plus utilisée pour l’évaluation de la situation nutritionnelle d’une population ou zone spécifique ou nationale. Les enquêtes SMART permettent d’établir des comparaisons (tendances). Ces enquêtes doivent être réalisées en suivant la même méthode, sur la même zone géographique et pendant la même période de l’année (ou saison). Elles constituent la méthode la plus courante utilisée pour évaluer la situation nutritionnelle et elles fournissent des indicateurs de prévalence de toutes les formes de malnutrition et souvent de mortalité, de sécurité alimentaire, de santé, d’</a:t>
            </a:r>
            <a:r>
              <a:rPr lang="fr-FR" sz="1100" kern="1200" dirty="0" err="1" smtClean="0">
                <a:solidFill>
                  <a:schemeClr val="tx1"/>
                </a:solidFill>
                <a:effectLst/>
                <a:latin typeface="+mn-lt"/>
                <a:ea typeface="+mn-ea"/>
                <a:cs typeface="+mn-cs"/>
              </a:rPr>
              <a:t>EHA</a:t>
            </a:r>
            <a:r>
              <a:rPr lang="fr-FR" sz="1100" kern="1200" dirty="0" smtClean="0">
                <a:solidFill>
                  <a:schemeClr val="tx1"/>
                </a:solidFill>
                <a:effectLst/>
                <a:latin typeface="+mn-lt"/>
                <a:ea typeface="+mn-ea"/>
                <a:cs typeface="+mn-cs"/>
              </a:rPr>
              <a:t> ;</a:t>
            </a:r>
          </a:p>
          <a:p>
            <a:pPr eaLnBrk="0" hangingPunct="0"/>
            <a:endParaRPr lang="fr-FR"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kern="1200" dirty="0" smtClean="0">
                <a:solidFill>
                  <a:schemeClr val="tx1"/>
                </a:solidFill>
                <a:effectLst/>
                <a:latin typeface="+mn-lt"/>
                <a:ea typeface="+mn-ea"/>
                <a:cs typeface="+mn-cs"/>
              </a:rPr>
              <a:t>Les </a:t>
            </a:r>
            <a:r>
              <a:rPr lang="fr-FR" sz="1100" b="1" kern="1200" dirty="0" smtClean="0">
                <a:solidFill>
                  <a:schemeClr val="tx1"/>
                </a:solidFill>
                <a:effectLst/>
                <a:latin typeface="+mn-lt"/>
                <a:ea typeface="+mn-ea"/>
                <a:cs typeface="+mn-cs"/>
              </a:rPr>
              <a:t>évaluations rapides </a:t>
            </a:r>
            <a:r>
              <a:rPr lang="fr-FR" sz="1100" kern="1200" dirty="0" smtClean="0">
                <a:solidFill>
                  <a:schemeClr val="tx1"/>
                </a:solidFill>
                <a:effectLst/>
                <a:latin typeface="+mn-lt"/>
                <a:ea typeface="+mn-ea"/>
                <a:cs typeface="+mn-cs"/>
              </a:rPr>
              <a:t>sont une source d’information essentielle en phase initiale d’urgence pour déterminer l’ampleur et la sévérité de la crise. Même si l’information n’est pas toujours représentative (échantillonnage), les résultats donnent une base pour décider si des évaluations plus détaillées doivent être réalisées (prévalence de malnutrition aiguë) ou si une réponse rapide est nécessaire. Les évaluations rapides utilisent plusieurs types de méthodes de collecte de données et idéalement devraient être menées par des équipes multisectorielles. Lorsque des évaluations conjointes ne sont pas possibles, les évaluations effectuées par d'autres secteurs devraient inclure des indicateurs nutritionnels. Les défis des évaluations rapides : la sécurité / contraintes de temps ; le manque de données de base / d'informations ou les difficultés de coordination entre secteurs.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Systèmes de surveillance sentinelle </a:t>
            </a:r>
            <a:r>
              <a:rPr lang="fr-FR" sz="1200" kern="1200" dirty="0" smtClean="0">
                <a:solidFill>
                  <a:schemeClr val="tx1"/>
                </a:solidFill>
                <a:effectLst/>
                <a:latin typeface="+mn-lt"/>
                <a:ea typeface="+mn-ea"/>
                <a:cs typeface="+mn-cs"/>
              </a:rPr>
              <a:t>comprennent le suivi d’un nombre limité de sites afin de détecter les tendances dans le bien-être général des populations. Les tendances sont suivies pour plusieurs indicateurs y compris l’état nutritionnel, les maladies, les problèmes alimentaires et la sécurité alimentaire. Ils sont très utiles pour le suivi des tendances de la situation alimentaire et nutritionnelle dans des zones vulnérables afin de donner une </a:t>
            </a:r>
            <a:r>
              <a:rPr lang="fr-FR" sz="1200" b="1" kern="1200" dirty="0" smtClean="0">
                <a:solidFill>
                  <a:schemeClr val="tx1"/>
                </a:solidFill>
                <a:effectLst/>
                <a:latin typeface="+mn-lt"/>
                <a:ea typeface="+mn-ea"/>
                <a:cs typeface="+mn-cs"/>
              </a:rPr>
              <a:t>alerte précoce </a:t>
            </a:r>
            <a:r>
              <a:rPr lang="fr-FR" sz="1200" kern="1200" dirty="0" smtClean="0">
                <a:solidFill>
                  <a:schemeClr val="tx1"/>
                </a:solidFill>
                <a:effectLst/>
                <a:latin typeface="+mn-lt"/>
                <a:ea typeface="+mn-ea"/>
                <a:cs typeface="+mn-cs"/>
              </a:rPr>
              <a:t>d’une éventuelle détérioration</a:t>
            </a:r>
            <a:endParaRPr lang="x-none" dirty="0" smtClean="0"/>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3 minutes </a:t>
            </a:r>
            <a:r>
              <a:rPr lang="fr-FR" sz="1200" b="1" dirty="0" smtClean="0">
                <a:solidFill>
                  <a:schemeClr val="accent6">
                    <a:lumMod val="75000"/>
                  </a:schemeClr>
                </a:solidFill>
              </a:rPr>
              <a:t>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163545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eaLnBrk="0" hangingPunct="0"/>
            <a:r>
              <a:rPr lang="fr-FR" sz="1200" b="1" kern="1200" dirty="0" smtClean="0">
                <a:solidFill>
                  <a:schemeClr val="tx1"/>
                </a:solidFill>
                <a:effectLst/>
                <a:latin typeface="+mn-lt"/>
                <a:ea typeface="+mn-ea"/>
                <a:cs typeface="+mn-cs"/>
              </a:rPr>
              <a:t>Diapos 18. Optionnelle - Enquêtes Nutritionnelles SMART </a:t>
            </a:r>
          </a:p>
          <a:p>
            <a:pPr lvl="0"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Avantages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Constituent la méthode la plus courante utilisée pour évaluer la situation nutritionnelle et fournissent des indicateurs de prévalence de toutes les formes de malnutrition et souvent de mortalité, de sécurité alimentaire, de santé, d’</a:t>
            </a: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Résultats représentatifs de l'ensemble d'une population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Peuvent aussi être utilisées pour évaluer les politiques au niveau macro et l'impact des programmes nationaux liés à la 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Peut aider à déterminer les zones géographiques à cibler en fonction des niveaux élevés de malnutrition.</a:t>
            </a:r>
          </a:p>
          <a:p>
            <a:pPr eaLnBrk="0" hangingPunct="0"/>
            <a:r>
              <a:rPr lang="fr-FR" sz="1200" b="1" kern="1200" dirty="0" smtClean="0">
                <a:solidFill>
                  <a:schemeClr val="tx1"/>
                </a:solidFill>
                <a:effectLst/>
                <a:latin typeface="+mn-lt"/>
                <a:ea typeface="+mn-ea"/>
                <a:cs typeface="+mn-cs"/>
              </a:rPr>
              <a:t>Désavantages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Coûts de mise en œuvre très élevés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Manque d'informations contextuelles (souvent).</a:t>
            </a:r>
          </a:p>
          <a:p>
            <a:pPr marL="17145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Pour être comparables, les enquêtes SMART doivent être menées dans la même zone géographique et à la même période de l'année/la même saison.</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smtClean="0">
                <a:solidFill>
                  <a:schemeClr val="accent6">
                    <a:lumMod val="75000"/>
                  </a:schemeClr>
                </a:solidFill>
              </a:rPr>
              <a:t>50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224298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smtClean="0"/>
              <a:t>Diapo 19. Évaluations</a:t>
            </a:r>
            <a:r>
              <a:rPr lang="fr-FR" sz="1400" b="1" baseline="0" dirty="0" smtClean="0"/>
              <a:t> rapides</a:t>
            </a:r>
            <a:endParaRPr lang="fr-FR" sz="1400" b="1" dirty="0" smtClean="0"/>
          </a:p>
          <a:p>
            <a:endParaRPr lang="fr-FR" sz="1400" dirty="0" smtClean="0"/>
          </a:p>
          <a:p>
            <a:pPr eaLnBrk="0" hangingPunct="0"/>
            <a:r>
              <a:rPr lang="fr-FR" sz="1200" kern="1200" dirty="0" smtClean="0">
                <a:solidFill>
                  <a:schemeClr val="tx1"/>
                </a:solidFill>
                <a:effectLst/>
                <a:latin typeface="+mn-lt"/>
                <a:ea typeface="+mn-ea"/>
                <a:cs typeface="+mn-cs"/>
              </a:rPr>
              <a:t>Les évaluations initiales cherchent à répondre aux questions suivantes :</a:t>
            </a:r>
          </a:p>
          <a:p>
            <a:pPr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Que s’est-il passé ? Y a-t-il une situation d’urgence et si oui, quelles en sont les principales caractéristiques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Quelles sont les conséquences pour la population et les services essentiels ? Quelles sont les personnes les plus durement touchées et les plus vulnérables ? Pourquoi ? Combien de personnes ont été touchées ? Où sont-elles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Faut-il intervenir pour éviter une aggravation de l’état des victimes ou des nouveaux décès ? Si oui, quelles sont les priorités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Quelles menaces, déjà présentes ou nouvelles, pourraient aggraver la situation d’urgence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Quels sont les ressources et les moyens disponibles ? Quelles sont les lacunes immédiates les plus importantes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Quelles sont les principales informations manquantes dont il faudrait disposer pour les évaluations de suivi ?</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Souligner l’importance d’appliquer des approches multisectorielles pendant ce type d’évaluations. </a:t>
            </a:r>
          </a:p>
          <a:p>
            <a:endParaRPr lang="fr-FR" b="1" dirty="0" smtClean="0"/>
          </a:p>
          <a:p>
            <a:r>
              <a:rPr lang="fr-FR" b="1" dirty="0" smtClean="0"/>
              <a:t>1 minutes et 30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324933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 Objectifs</a:t>
            </a:r>
            <a:r>
              <a:rPr lang="fr-FR" b="1" baseline="0" dirty="0" smtClean="0"/>
              <a:t> de</a:t>
            </a:r>
            <a:r>
              <a:rPr lang="fr-FR" b="1" dirty="0" smtClean="0"/>
              <a:t> la session</a:t>
            </a:r>
          </a:p>
          <a:p>
            <a:endParaRPr lang="fr-FR" b="1" dirty="0" smtClean="0"/>
          </a:p>
          <a:p>
            <a:pPr marL="0" indent="0">
              <a:buNone/>
            </a:pPr>
            <a:r>
              <a:rPr lang="fr-FR" dirty="0" smtClean="0"/>
              <a:t>A la fin de cette</a:t>
            </a:r>
            <a:r>
              <a:rPr lang="fr-FR" baseline="0" dirty="0" smtClean="0"/>
              <a:t> session</a:t>
            </a:r>
            <a:r>
              <a:rPr lang="fr-FR" dirty="0" smtClean="0"/>
              <a:t>, vous serez</a:t>
            </a:r>
            <a:r>
              <a:rPr lang="fr-FR" baseline="0" dirty="0" smtClean="0"/>
              <a:t> </a:t>
            </a:r>
            <a:r>
              <a:rPr lang="fr-FR" dirty="0" smtClean="0"/>
              <a:t>capables de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Connaitre les éléments clés d’un Système d’Information pour la Nutrition (SIN) en soulignant le besoin d'appliquer une vision multisectorielle à toutes ses phases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Être conscient de la variété des indicateurs et de leur pertinence dans différents contextes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Connaitre les principales sources d'information sur la 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Être familiarisé avec les différentes méthodes de collecte de données nutritionnelles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Comprendre comment utiliser efficacement les informations pour donner une réponse appropriée.</a:t>
            </a:r>
          </a:p>
          <a:p>
            <a:pPr marL="171450" lvl="0" indent="-171450">
              <a:buFont typeface="Arial" panose="020B0604020202020204" pitchFamily="34" charset="0"/>
              <a:buChar char="•"/>
            </a:pPr>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4203824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1" dirty="0" err="1" smtClean="0"/>
              <a:t>Diapo</a:t>
            </a:r>
            <a:r>
              <a:rPr lang="en-GB" b="1" dirty="0" smtClean="0"/>
              <a:t> 20. Evaluations </a:t>
            </a:r>
            <a:r>
              <a:rPr lang="en-GB" b="1" dirty="0" err="1" smtClean="0"/>
              <a:t>rapides</a:t>
            </a:r>
            <a:r>
              <a:rPr lang="en-GB" b="1" dirty="0" smtClean="0"/>
              <a:t> (suite et fin)</a:t>
            </a:r>
          </a:p>
          <a:p>
            <a:pPr lvl="0" algn="l"/>
            <a:endParaRPr lang="fr-FR" b="1" dirty="0" smtClean="0"/>
          </a:p>
          <a:p>
            <a:pPr marL="133350" lvl="0" indent="-133350" algn="l">
              <a:spcBef>
                <a:spcPts val="0"/>
              </a:spcBef>
              <a:spcAft>
                <a:spcPts val="450"/>
              </a:spcAft>
            </a:pPr>
            <a:r>
              <a:rPr lang="fr-FR" dirty="0" smtClean="0"/>
              <a:t>Les évaluations multisectorielles</a:t>
            </a:r>
            <a:r>
              <a:rPr lang="fr-FR" baseline="0" dirty="0" smtClean="0"/>
              <a:t> sont </a:t>
            </a:r>
            <a:r>
              <a:rPr lang="fr-FR" dirty="0" smtClean="0"/>
              <a:t>normalement dirigées par les agences des Nations unies (OCHA-</a:t>
            </a:r>
            <a:r>
              <a:rPr lang="fr-FR" dirty="0" err="1" smtClean="0"/>
              <a:t>IASC</a:t>
            </a:r>
            <a:r>
              <a:rPr lang="fr-FR" dirty="0" smtClean="0"/>
              <a:t> et les clusters) (Méthodologie MIRA).</a:t>
            </a:r>
          </a:p>
          <a:p>
            <a:pPr marL="133350" lvl="0" indent="-133350" algn="l">
              <a:spcBef>
                <a:spcPts val="0"/>
              </a:spcBef>
              <a:spcAft>
                <a:spcPts val="450"/>
              </a:spcAft>
            </a:pPr>
            <a:r>
              <a:rPr lang="fr-FR" dirty="0" smtClean="0"/>
              <a:t>Lorsque des évaluations conjointes ne sont pas possibles, les évaluations des besoins effectuées par d'autres secteurs devraient inclure des indicateurs nutritionnels pertinents</a:t>
            </a:r>
          </a:p>
          <a:p>
            <a:pPr marL="133350" lvl="0" indent="-133350" algn="l">
              <a:spcBef>
                <a:spcPts val="0"/>
              </a:spcBef>
              <a:spcAft>
                <a:spcPts val="450"/>
              </a:spcAft>
            </a:pPr>
            <a:r>
              <a:rPr lang="fr-FR" dirty="0" smtClean="0"/>
              <a:t>Enfin les</a:t>
            </a:r>
            <a:r>
              <a:rPr lang="fr-FR" baseline="0" dirty="0" smtClean="0"/>
              <a:t> mesures </a:t>
            </a:r>
            <a:r>
              <a:rPr lang="fr-FR" dirty="0" smtClean="0"/>
              <a:t>Nutritionnelles </a:t>
            </a:r>
            <a:r>
              <a:rPr lang="fr-FR" dirty="0" smtClean="0"/>
              <a:t>s’effectuent</a:t>
            </a:r>
            <a:r>
              <a:rPr lang="fr-FR" baseline="0" dirty="0" smtClean="0"/>
              <a:t> </a:t>
            </a:r>
            <a:r>
              <a:rPr lang="fr-FR" dirty="0" smtClean="0"/>
              <a:t>par PB / œdèmes</a:t>
            </a:r>
          </a:p>
          <a:p>
            <a:pPr lvl="0" algn="l">
              <a:lnSpc>
                <a:spcPct val="100000"/>
              </a:lnSpc>
              <a:spcBef>
                <a:spcPts val="0"/>
              </a:spcBef>
              <a:spcAft>
                <a:spcPts val="450"/>
              </a:spcAft>
            </a:pPr>
            <a:endParaRPr lang="fr-FR" dirty="0" smtClean="0"/>
          </a:p>
          <a:p>
            <a:pPr marL="0" lvl="0" indent="0" algn="l">
              <a:spcBef>
                <a:spcPts val="0"/>
              </a:spcBef>
              <a:spcAft>
                <a:spcPts val="450"/>
              </a:spcAft>
              <a:buNone/>
            </a:pPr>
            <a:r>
              <a:rPr lang="fr-FR" sz="1800" b="1" dirty="0" smtClean="0"/>
              <a:t>Les défis :</a:t>
            </a:r>
          </a:p>
          <a:p>
            <a:pPr marL="133350" lvl="0" indent="-133350" algn="l">
              <a:spcBef>
                <a:spcPts val="0"/>
              </a:spcBef>
              <a:spcAft>
                <a:spcPts val="450"/>
              </a:spcAft>
            </a:pPr>
            <a:r>
              <a:rPr lang="fr-FR" sz="1800" dirty="0" smtClean="0"/>
              <a:t>Sécurité / contraintes de temps</a:t>
            </a:r>
          </a:p>
          <a:p>
            <a:pPr marL="133350" lvl="0" indent="-133350" algn="l">
              <a:spcBef>
                <a:spcPts val="0"/>
              </a:spcBef>
              <a:spcAft>
                <a:spcPts val="450"/>
              </a:spcAft>
            </a:pPr>
            <a:r>
              <a:rPr lang="fr-FR" sz="1800" dirty="0" smtClean="0"/>
              <a:t>Manque de données de base / d'informations</a:t>
            </a:r>
          </a:p>
          <a:p>
            <a:pPr marL="133350" lvl="0" indent="-133350" algn="l">
              <a:spcBef>
                <a:spcPts val="0"/>
              </a:spcBef>
              <a:spcAft>
                <a:spcPts val="450"/>
              </a:spcAft>
            </a:pPr>
            <a:r>
              <a:rPr lang="fr-FR" sz="1800" dirty="0" smtClean="0"/>
              <a:t>Coordination </a:t>
            </a:r>
          </a:p>
          <a:p>
            <a:pPr marL="0" lvl="0" indent="0" algn="l">
              <a:buNone/>
            </a:pPr>
            <a:endParaRPr lang="fr-FR" dirty="0" smtClean="0"/>
          </a:p>
          <a:p>
            <a:pPr marL="0" lvl="0" indent="0" algn="l">
              <a:lnSpc>
                <a:spcPct val="100000"/>
              </a:lnSpc>
              <a:buFont typeface="Arial" panose="020B0604020202020204" pitchFamily="34" charset="0"/>
              <a:buNone/>
            </a:pPr>
            <a:r>
              <a:rPr lang="fr-FR" sz="1200" b="1" dirty="0" smtClean="0">
                <a:solidFill>
                  <a:schemeClr val="accent6">
                    <a:lumMod val="75000"/>
                  </a:schemeClr>
                </a:solidFill>
              </a:rPr>
              <a:t>40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1565063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0"/>
              </a:spcBef>
            </a:pPr>
            <a:r>
              <a:rPr lang="fr-FR" altLang="en-US" b="1" dirty="0" smtClean="0"/>
              <a:t>Diapo 21. Systèmes de</a:t>
            </a:r>
            <a:r>
              <a:rPr lang="fr-FR" altLang="en-US" b="1" baseline="0" dirty="0" smtClean="0"/>
              <a:t> surveillance Sentinelle</a:t>
            </a:r>
          </a:p>
          <a:p>
            <a:pPr>
              <a:spcBef>
                <a:spcPct val="0"/>
              </a:spcBef>
            </a:pPr>
            <a:endParaRPr lang="fr-FR" alt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fr-FR" sz="1200" kern="1200" dirty="0" smtClean="0">
                <a:solidFill>
                  <a:schemeClr val="tx1"/>
                </a:solidFill>
                <a:effectLst/>
                <a:latin typeface="+mn-lt"/>
                <a:ea typeface="+mn-ea"/>
                <a:cs typeface="+mn-cs"/>
              </a:rPr>
              <a:t>Il s’agit d’un système de surveillance par le suivi d’un ensemble d’indicateurs sur une sélection de communautés ou de services (centres de santé), sélectionnés par des critères de vulnérabilité ou de convenance, principalement l’accès et afin de détecter les changements de contexte, de programme ou de variable de résultat. Ainsi, l</a:t>
            </a:r>
            <a:r>
              <a:rPr lang="fr-FR" altLang="en-US" dirty="0" smtClean="0"/>
              <a:t>es tendances sont suivies pour plusieurs indicateurs y compris l’état nutritionnel, les maladies, les problèmes alimentaires, les moyens de faire face aux problèmes et la sécurité alimentaire.</a:t>
            </a:r>
          </a:p>
          <a:p>
            <a:pPr marL="0" marR="0" indent="0" algn="l" defTabSz="914400" rtl="0" eaLnBrk="1" fontAlgn="auto" latinLnBrk="0" hangingPunct="1">
              <a:lnSpc>
                <a:spcPct val="100000"/>
              </a:lnSpc>
              <a:spcBef>
                <a:spcPct val="0"/>
              </a:spcBef>
              <a:spcAft>
                <a:spcPts val="0"/>
              </a:spcAft>
              <a:buClrTx/>
              <a:buSzTx/>
              <a:buFontTx/>
              <a:buNone/>
              <a:tabLst/>
              <a:defRPr/>
            </a:pPr>
            <a:endParaRPr lang="fr-FR" altLang="en-US" dirty="0" smtClean="0"/>
          </a:p>
          <a:p>
            <a:r>
              <a:rPr lang="fr-FR" altLang="en-US" sz="1200" dirty="0" smtClean="0">
                <a:latin typeface="Verdana" panose="020B0604030504040204" pitchFamily="34" charset="0"/>
              </a:rPr>
              <a:t>Les sites peuvent être des groupes de populations ou des villages spécifiques qui couvrent les </a:t>
            </a:r>
            <a:r>
              <a:rPr lang="fr-FR" altLang="en-US" sz="1200" b="1" dirty="0" smtClean="0">
                <a:latin typeface="Verdana" panose="020B0604030504040204" pitchFamily="34" charset="0"/>
              </a:rPr>
              <a:t>populations à risque</a:t>
            </a:r>
            <a:r>
              <a:rPr lang="fr-FR" altLang="en-US" sz="1200" dirty="0" smtClean="0">
                <a:latin typeface="Verdana" panose="020B0604030504040204" pitchFamily="34" charset="0"/>
              </a:rPr>
              <a:t>. Il peut être :</a:t>
            </a:r>
          </a:p>
          <a:p>
            <a:endParaRPr lang="fr-FR" altLang="en-US" sz="800" dirty="0" smtClean="0">
              <a:latin typeface="Verdana" panose="020B0604030504040204" pitchFamily="34" charset="0"/>
            </a:endParaRPr>
          </a:p>
          <a:p>
            <a:pPr>
              <a:buFontTx/>
              <a:buBlip>
                <a:blip r:embed="rId3"/>
              </a:buBlip>
            </a:pPr>
            <a:r>
              <a:rPr lang="fr-FR" altLang="en-US" sz="1200" b="1" dirty="0" smtClean="0">
                <a:latin typeface="Verdana" panose="020B0604030504040204" pitchFamily="34" charset="0"/>
              </a:rPr>
              <a:t> un système de surveillance sentinelle centralisé, ou</a:t>
            </a:r>
          </a:p>
          <a:p>
            <a:pPr>
              <a:buFontTx/>
              <a:buBlip>
                <a:blip r:embed="rId3"/>
              </a:buBlip>
            </a:pPr>
            <a:r>
              <a:rPr lang="fr-FR" altLang="en-US" sz="1200" b="1" dirty="0" smtClean="0">
                <a:latin typeface="Verdana" panose="020B0604030504040204" pitchFamily="34" charset="0"/>
              </a:rPr>
              <a:t> un système de surveillance sentinelle à base communautaire.</a:t>
            </a:r>
          </a:p>
          <a:p>
            <a:pPr>
              <a:buFontTx/>
              <a:buNone/>
            </a:pPr>
            <a:endParaRPr lang="fr-FR" altLang="en-US" sz="1200" b="1" dirty="0" smtClean="0">
              <a:latin typeface="Verdana" panose="020B0604030504040204" pitchFamily="34" charset="0"/>
            </a:endParaRPr>
          </a:p>
          <a:p>
            <a:pPr>
              <a:spcBef>
                <a:spcPct val="0"/>
              </a:spcBef>
            </a:pPr>
            <a:r>
              <a:rPr lang="fr-FR" altLang="en-US" dirty="0" smtClean="0"/>
              <a:t>Dans le cas d’un </a:t>
            </a:r>
            <a:r>
              <a:rPr lang="fr-FR" altLang="en-US" b="1" dirty="0" smtClean="0"/>
              <a:t>système de surveillance sentinelle centralisé</a:t>
            </a:r>
            <a:r>
              <a:rPr lang="fr-FR" altLang="en-US" dirty="0" smtClean="0"/>
              <a:t>, </a:t>
            </a:r>
            <a:r>
              <a:rPr lang="fr-FR" sz="1200" kern="1200" dirty="0" smtClean="0">
                <a:solidFill>
                  <a:schemeClr val="tx1"/>
                </a:solidFill>
                <a:effectLst/>
                <a:latin typeface="+mn-lt"/>
                <a:ea typeface="+mn-ea"/>
                <a:cs typeface="+mn-cs"/>
              </a:rPr>
              <a:t>cela </a:t>
            </a:r>
            <a:r>
              <a:rPr lang="fr-FR" sz="1200" kern="1200" dirty="0" smtClean="0">
                <a:solidFill>
                  <a:schemeClr val="tx1"/>
                </a:solidFill>
                <a:effectLst/>
                <a:latin typeface="+mn-lt"/>
                <a:ea typeface="+mn-ea"/>
                <a:cs typeface="+mn-cs"/>
              </a:rPr>
              <a:t>peut être techniquement sophistiquée et l</a:t>
            </a:r>
            <a:r>
              <a:rPr lang="fr-FR" altLang="en-US" dirty="0" smtClean="0"/>
              <a:t>es données peuvent être rassemblées et analysées </a:t>
            </a:r>
            <a:r>
              <a:rPr lang="en-US" altLang="en-US" dirty="0" smtClean="0"/>
              <a:t>à</a:t>
            </a:r>
            <a:r>
              <a:rPr lang="fr-FR" altLang="en-US" dirty="0" smtClean="0"/>
              <a:t> un niveau central.</a:t>
            </a:r>
          </a:p>
          <a:p>
            <a:pPr marL="0" marR="0" indent="0" algn="l" defTabSz="914400" rtl="0" eaLnBrk="1" fontAlgn="auto" latinLnBrk="0" hangingPunct="1">
              <a:lnSpc>
                <a:spcPct val="100000"/>
              </a:lnSpc>
              <a:spcBef>
                <a:spcPct val="0"/>
              </a:spcBef>
              <a:spcAft>
                <a:spcPts val="0"/>
              </a:spcAft>
              <a:buClrTx/>
              <a:buSzTx/>
              <a:buFontTx/>
              <a:buNone/>
              <a:tabLst/>
              <a:defRPr/>
            </a:pPr>
            <a:r>
              <a:rPr lang="fr-FR" altLang="en-US" dirty="0" smtClean="0"/>
              <a:t>Dans le cas d’un </a:t>
            </a:r>
            <a:r>
              <a:rPr lang="fr-FR" altLang="en-US" b="1" dirty="0" smtClean="0"/>
              <a:t>système de surveillance sentinelle </a:t>
            </a:r>
            <a:r>
              <a:rPr lang="en-US" altLang="en-US" b="1" dirty="0" smtClean="0"/>
              <a:t>à base </a:t>
            </a:r>
            <a:r>
              <a:rPr lang="fr-FR" altLang="en-US" b="1" dirty="0" smtClean="0"/>
              <a:t>communautaire</a:t>
            </a:r>
            <a:r>
              <a:rPr lang="fr-FR" altLang="en-US" dirty="0" smtClean="0"/>
              <a:t>, les données peuvent être rassemblées et analysées par des membres formés de la communauté.</a:t>
            </a:r>
            <a:r>
              <a:rPr lang="fr-FR" sz="1200" kern="1200" dirty="0" smtClean="0">
                <a:solidFill>
                  <a:schemeClr val="tx1"/>
                </a:solidFill>
                <a:effectLst/>
                <a:latin typeface="+mn-lt"/>
                <a:ea typeface="+mn-ea"/>
                <a:cs typeface="+mn-cs"/>
              </a:rPr>
              <a:t> Malgré qu’il présente l'avantage potentiel de responsabiliser la communauté et être relativement peu </a:t>
            </a:r>
            <a:r>
              <a:rPr lang="fr-FR" sz="1200" kern="1200" dirty="0" smtClean="0">
                <a:solidFill>
                  <a:schemeClr val="tx1"/>
                </a:solidFill>
                <a:effectLst/>
                <a:latin typeface="+mn-lt"/>
                <a:ea typeface="+mn-ea"/>
                <a:cs typeface="+mn-cs"/>
              </a:rPr>
              <a:t>coûteux, </a:t>
            </a:r>
            <a:r>
              <a:rPr lang="fr-FR" sz="1200" kern="1200" dirty="0" smtClean="0">
                <a:solidFill>
                  <a:schemeClr val="tx1"/>
                </a:solidFill>
                <a:effectLst/>
                <a:latin typeface="+mn-lt"/>
                <a:ea typeface="+mn-ea"/>
                <a:cs typeface="+mn-cs"/>
              </a:rPr>
              <a:t>il met souvent en doute la qualité des données obtenues et sa représentativité.</a:t>
            </a:r>
          </a:p>
          <a:p>
            <a:pPr>
              <a:spcBef>
                <a:spcPct val="0"/>
              </a:spcBef>
            </a:pPr>
            <a:endParaRPr lang="fr-FR" sz="1200" kern="1200" dirty="0" smtClean="0">
              <a:solidFill>
                <a:schemeClr val="tx1"/>
              </a:solidFill>
              <a:effectLst/>
              <a:latin typeface="+mn-lt"/>
              <a:ea typeface="+mn-ea"/>
              <a:cs typeface="+mn-cs"/>
            </a:endParaRPr>
          </a:p>
          <a:p>
            <a:pPr>
              <a:spcBef>
                <a:spcPct val="0"/>
              </a:spcBef>
            </a:pPr>
            <a:r>
              <a:rPr lang="fr-FR" sz="1200" kern="1200" dirty="0" smtClean="0">
                <a:solidFill>
                  <a:schemeClr val="tx1"/>
                </a:solidFill>
                <a:effectLst/>
                <a:latin typeface="+mn-lt"/>
                <a:ea typeface="+mn-ea"/>
                <a:cs typeface="+mn-cs"/>
              </a:rPr>
              <a:t>Il est très utile pour le suivi des tendances de la situation alimentaire et nutritionnelle dans des zones vulnérables afin de donner une </a:t>
            </a:r>
            <a:r>
              <a:rPr lang="fr-FR" sz="1200" b="1" kern="1200" dirty="0" smtClean="0">
                <a:solidFill>
                  <a:schemeClr val="tx1"/>
                </a:solidFill>
                <a:effectLst/>
                <a:latin typeface="+mn-lt"/>
                <a:ea typeface="+mn-ea"/>
                <a:cs typeface="+mn-cs"/>
              </a:rPr>
              <a:t>alerte précoce </a:t>
            </a:r>
            <a:r>
              <a:rPr lang="fr-FR" sz="1200" kern="1200" dirty="0" smtClean="0">
                <a:solidFill>
                  <a:schemeClr val="tx1"/>
                </a:solidFill>
                <a:effectLst/>
                <a:latin typeface="+mn-lt"/>
                <a:ea typeface="+mn-ea"/>
                <a:cs typeface="+mn-cs"/>
              </a:rPr>
              <a:t>d’une éventuelle détérioration.</a:t>
            </a:r>
          </a:p>
          <a:p>
            <a:endParaRPr lang="fr-FR" b="1" dirty="0" smtClean="0"/>
          </a:p>
          <a:p>
            <a:r>
              <a:rPr lang="fr-FR" b="1" dirty="0" smtClean="0"/>
              <a:t>1 minute et 20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353091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22.</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Autres types d’ enquêtes et études</a:t>
            </a:r>
          </a:p>
          <a:p>
            <a:endParaRPr lang="fr-FR" dirty="0" smtClean="0"/>
          </a:p>
          <a:p>
            <a:pPr eaLnBrk="0" hangingPunct="0"/>
            <a:r>
              <a:rPr lang="fr-FR" sz="1200" i="1" kern="1200" dirty="0" smtClean="0">
                <a:solidFill>
                  <a:schemeClr val="tx1"/>
                </a:solidFill>
                <a:effectLst/>
                <a:latin typeface="+mn-lt"/>
                <a:ea typeface="+mn-ea"/>
                <a:cs typeface="+mn-cs"/>
              </a:rPr>
              <a:t>Si le temps est court, faire un rappel rapide avec cette diapositive, référer à la </a:t>
            </a:r>
            <a:r>
              <a:rPr lang="fr-FR" sz="1200" i="1" kern="1200" dirty="0" err="1" smtClean="0">
                <a:solidFill>
                  <a:schemeClr val="tx1"/>
                </a:solidFill>
                <a:effectLst/>
                <a:latin typeface="+mn-lt"/>
                <a:ea typeface="+mn-ea"/>
                <a:cs typeface="+mn-cs"/>
              </a:rPr>
              <a:t>FT</a:t>
            </a:r>
            <a:r>
              <a:rPr lang="fr-FR" sz="1200" i="1" kern="1200" dirty="0" smtClean="0">
                <a:solidFill>
                  <a:schemeClr val="tx1"/>
                </a:solidFill>
                <a:effectLst/>
                <a:latin typeface="+mn-lt"/>
                <a:ea typeface="+mn-ea"/>
                <a:cs typeface="+mn-cs"/>
              </a:rPr>
              <a:t> pour plus de détails sur tous ces types d’études et des exemples d’études faits au Niger et passer directement à la diapositive </a:t>
            </a:r>
            <a:r>
              <a:rPr lang="fr-FR" sz="1200" i="1" u="sng" kern="1200" dirty="0" smtClean="0">
                <a:solidFill>
                  <a:schemeClr val="accent4">
                    <a:lumMod val="75000"/>
                  </a:schemeClr>
                </a:solidFill>
                <a:effectLst/>
                <a:latin typeface="+mn-lt"/>
                <a:ea typeface="+mn-ea"/>
                <a:cs typeface="+mn-cs"/>
              </a:rPr>
              <a:t>25</a:t>
            </a:r>
            <a:r>
              <a:rPr lang="fr-FR" sz="1200" u="sng" kern="1200" dirty="0" smtClean="0">
                <a:solidFill>
                  <a:schemeClr val="accent4">
                    <a:lumMod val="75000"/>
                  </a:schemeClr>
                </a:solidFill>
                <a:effectLst/>
                <a:latin typeface="+mn-lt"/>
                <a:ea typeface="+mn-ea"/>
                <a:cs typeface="+mn-cs"/>
              </a:rPr>
              <a:t>.</a:t>
            </a:r>
            <a:endParaRPr lang="fr-FR" sz="1200" u="sng" kern="1200" dirty="0" smtClean="0">
              <a:solidFill>
                <a:schemeClr val="accent4">
                  <a:lumMod val="75000"/>
                </a:schemeClr>
              </a:solidFill>
              <a:effectLst/>
              <a:latin typeface="+mn-lt"/>
              <a:ea typeface="+mn-ea"/>
              <a:cs typeface="+mn-cs"/>
            </a:endParaRP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Link </a:t>
            </a:r>
            <a:r>
              <a:rPr lang="fr-FR" sz="1200" b="1" kern="1200" dirty="0" err="1" smtClean="0">
                <a:solidFill>
                  <a:schemeClr val="tx1"/>
                </a:solidFill>
                <a:effectLst/>
                <a:latin typeface="+mn-lt"/>
                <a:ea typeface="+mn-ea"/>
                <a:cs typeface="+mn-cs"/>
              </a:rPr>
              <a:t>NCA</a:t>
            </a:r>
            <a:r>
              <a:rPr lang="fr-FR" sz="1200" kern="1200" dirty="0" smtClean="0">
                <a:solidFill>
                  <a:schemeClr val="tx1"/>
                </a:solidFill>
                <a:effectLst/>
                <a:latin typeface="+mn-lt"/>
                <a:ea typeface="+mn-ea"/>
                <a:cs typeface="+mn-cs"/>
              </a:rPr>
              <a:t> :</a:t>
            </a:r>
          </a:p>
          <a:p>
            <a:pPr eaLnBrk="0" hangingPunct="0"/>
            <a:r>
              <a:rPr lang="fr-FR" sz="1200" kern="1200" dirty="0" smtClean="0">
                <a:solidFill>
                  <a:schemeClr val="tx1"/>
                </a:solidFill>
                <a:effectLst/>
                <a:latin typeface="+mn-lt"/>
                <a:ea typeface="+mn-ea"/>
                <a:cs typeface="+mn-cs"/>
              </a:rPr>
              <a:t>Il s’agit d’une méthode participative pour l'analyse causale de la malnutrition, qui utilise des méthodologies quantitatives et qualitatives. Elle est utilisée pour identifier les causes de la malnutrition et pour encourager le développement de réponses appropriées pour toutes les organisations impliquées dans la lutte contre la malnutrition. Vous aurez des e</a:t>
            </a:r>
            <a:r>
              <a:rPr lang="fr-FR" sz="1200" i="1" kern="1200" dirty="0" smtClean="0">
                <a:solidFill>
                  <a:schemeClr val="tx1"/>
                </a:solidFill>
                <a:effectLst/>
                <a:latin typeface="+mn-lt"/>
                <a:ea typeface="+mn-ea"/>
                <a:cs typeface="+mn-cs"/>
              </a:rPr>
              <a:t>xemples de ce type d’étude au Niger dans l’USB de la formation</a:t>
            </a:r>
            <a:r>
              <a:rPr lang="fr-FR" sz="1200" kern="1200" dirty="0" smtClean="0">
                <a:solidFill>
                  <a:schemeClr val="tx1"/>
                </a:solidFill>
                <a:effectLst/>
                <a:latin typeface="+mn-lt"/>
                <a:ea typeface="+mn-ea"/>
                <a:cs typeface="+mn-cs"/>
              </a:rPr>
              <a:t>.</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err="1" smtClean="0">
                <a:solidFill>
                  <a:schemeClr val="tx1"/>
                </a:solidFill>
                <a:effectLst/>
                <a:latin typeface="+mn-lt"/>
                <a:ea typeface="+mn-ea"/>
                <a:cs typeface="+mn-cs"/>
              </a:rPr>
              <a:t>Cost</a:t>
            </a:r>
            <a:r>
              <a:rPr lang="fr-FR" sz="1200" b="1" kern="1200" dirty="0" smtClean="0">
                <a:solidFill>
                  <a:schemeClr val="tx1"/>
                </a:solidFill>
                <a:effectLst/>
                <a:latin typeface="+mn-lt"/>
                <a:ea typeface="+mn-ea"/>
                <a:cs typeface="+mn-cs"/>
              </a:rPr>
              <a:t> of the </a:t>
            </a:r>
            <a:r>
              <a:rPr lang="fr-FR" sz="1200" b="1" kern="1200" dirty="0" err="1" smtClean="0">
                <a:solidFill>
                  <a:schemeClr val="tx1"/>
                </a:solidFill>
                <a:effectLst/>
                <a:latin typeface="+mn-lt"/>
                <a:ea typeface="+mn-ea"/>
                <a:cs typeface="+mn-cs"/>
              </a:rPr>
              <a:t>diet</a:t>
            </a:r>
            <a:r>
              <a:rPr lang="fr-FR" sz="1200" kern="1200" dirty="0" smtClean="0">
                <a:solidFill>
                  <a:schemeClr val="tx1"/>
                </a:solidFill>
                <a:effectLst/>
                <a:latin typeface="+mn-lt"/>
                <a:ea typeface="+mn-ea"/>
                <a:cs typeface="+mn-cs"/>
              </a:rPr>
              <a:t> (Coût du régime alimentaire)</a:t>
            </a:r>
          </a:p>
          <a:p>
            <a:pPr eaLnBrk="0" hangingPunct="0"/>
            <a:r>
              <a:rPr lang="fr-FR" sz="1200" kern="1200" dirty="0" smtClean="0">
                <a:solidFill>
                  <a:schemeClr val="tx1"/>
                </a:solidFill>
                <a:effectLst/>
                <a:latin typeface="+mn-lt"/>
                <a:ea typeface="+mn-ea"/>
                <a:cs typeface="+mn-cs"/>
              </a:rPr>
              <a:t>Cette enquête se base sur une méthode développée par Save the </a:t>
            </a:r>
            <a:r>
              <a:rPr lang="fr-FR" sz="1200" kern="1200" dirty="0" err="1" smtClean="0">
                <a:solidFill>
                  <a:schemeClr val="tx1"/>
                </a:solidFill>
                <a:effectLst/>
                <a:latin typeface="+mn-lt"/>
                <a:ea typeface="+mn-ea"/>
                <a:cs typeface="+mn-cs"/>
              </a:rPr>
              <a:t>Chidren</a:t>
            </a:r>
            <a:r>
              <a:rPr lang="fr-FR" sz="1200" kern="1200" dirty="0" smtClean="0">
                <a:solidFill>
                  <a:schemeClr val="tx1"/>
                </a:solidFill>
                <a:effectLst/>
                <a:latin typeface="+mn-lt"/>
                <a:ea typeface="+mn-ea"/>
                <a:cs typeface="+mn-cs"/>
              </a:rPr>
              <a:t> et qui permet d’estimer le coût le plus bas pour la meilleure combinaison de produits disponibles sur le marché local et d’assurer les besoins nutritionnels d'une famille type en tenant compte de sa taille et de ses préférences culturelles. </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Enquêtes CAP</a:t>
            </a:r>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L’enquête CAP est</a:t>
            </a:r>
            <a:r>
              <a:rPr lang="fr-FR" sz="1200" kern="1200" baseline="0" dirty="0" smtClean="0">
                <a:solidFill>
                  <a:schemeClr val="tx1"/>
                </a:solidFill>
                <a:effectLst/>
                <a:latin typeface="+mn-lt"/>
                <a:ea typeface="+mn-ea"/>
                <a:cs typeface="+mn-cs"/>
              </a:rPr>
              <a:t> u</a:t>
            </a:r>
            <a:r>
              <a:rPr lang="fr-FR" sz="1200" kern="1200" dirty="0" smtClean="0">
                <a:solidFill>
                  <a:schemeClr val="tx1"/>
                </a:solidFill>
                <a:effectLst/>
                <a:latin typeface="+mn-lt"/>
                <a:ea typeface="+mn-ea"/>
                <a:cs typeface="+mn-cs"/>
              </a:rPr>
              <a:t>ne méthodologie quantitative pour évaluer les C (connaissances) A (attitudes) et P (pratiques) dans des domaines divers : nutrition,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EHA</a:t>
            </a:r>
            <a:r>
              <a:rPr lang="fr-FR" sz="1200" kern="1200" dirty="0" smtClean="0">
                <a:solidFill>
                  <a:schemeClr val="tx1"/>
                </a:solidFill>
                <a:effectLst/>
                <a:latin typeface="+mn-lt"/>
                <a:ea typeface="+mn-ea"/>
                <a:cs typeface="+mn-cs"/>
              </a:rPr>
              <a:t>, éducation. Plusieurs enquêtes de ce type ont été réalisées au Niger pendant les 15 dernières années. </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1 minute</a:t>
            </a:r>
            <a:r>
              <a:rPr lang="fr-FR" sz="1200" b="1" baseline="0" dirty="0" smtClean="0">
                <a:solidFill>
                  <a:schemeClr val="accent6">
                    <a:lumMod val="75000"/>
                  </a:schemeClr>
                </a:solidFill>
              </a:rPr>
              <a:t> et 10</a:t>
            </a:r>
            <a:r>
              <a:rPr lang="fr-FR" sz="1200" b="1" dirty="0" smtClean="0">
                <a:solidFill>
                  <a:schemeClr val="accent6">
                    <a:lumMod val="75000"/>
                  </a:schemeClr>
                </a:solidFill>
              </a:rPr>
              <a:t>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3259195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t>Diapo</a:t>
            </a:r>
            <a:r>
              <a:rPr lang="fr-FR" sz="1200" b="1" baseline="0" dirty="0" smtClean="0"/>
              <a:t> 23. Link </a:t>
            </a:r>
            <a:r>
              <a:rPr lang="fr-FR" sz="1200" b="1" baseline="0" dirty="0" err="1" smtClean="0"/>
              <a:t>NCA</a:t>
            </a:r>
            <a:endParaRPr lang="fr-FR" sz="12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t>Il s’agit d’une m</a:t>
            </a:r>
            <a:r>
              <a:rPr lang="fr-FR" sz="1200" dirty="0" smtClean="0"/>
              <a:t>éthodologie participative et basée sur la réponse a l'analyse causale de la malnutrition. Utilisée pour identifier les causes de la malnutrition et pour encourager le développement de réponses appropriées pour toutes les organisations impliquées dans la lutte contre la malnutrition.</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3127053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24. Le cout du régime alimentaire</a:t>
            </a:r>
          </a:p>
          <a:p>
            <a:endParaRPr lang="fr-FR"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altLang="en-US" sz="1200" dirty="0" smtClean="0">
                <a:solidFill>
                  <a:schemeClr val="accent4">
                    <a:lumMod val="50000"/>
                  </a:schemeClr>
                </a:solidFill>
              </a:rPr>
              <a:t>Cette enquête permet d’estimer le coût le plus bas pour la meilleure combinaison de produits disponibles sur le marché local </a:t>
            </a:r>
            <a:r>
              <a:rPr lang="fr-FR" altLang="en-US" sz="1200" dirty="0" smtClean="0"/>
              <a:t>et assurer les besoins nutritionnels d'une famille type en tenant compte de sa taille et de ses préférences </a:t>
            </a:r>
            <a:r>
              <a:rPr lang="fr-FR" altLang="en-US" sz="1200" dirty="0" smtClean="0"/>
              <a:t>culturelle.</a:t>
            </a:r>
            <a:endParaRPr lang="fr-FR" altLang="en-US" sz="1200"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15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195142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25. Analyse et interprétation des données : tendances et saisonnalité</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Mettre l’accent sur l’importance de l’analyse multisectorielle, le suivi des tendances et le rôle de la saisonnalité</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L’analyse des donnés doit permettre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comparaison entre les prévalences de toutes formes de sous-nutrition et de ses déterminants et des seuils validés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Établir des tendances sur le temps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Faire une analyse multisectorielle du contexte.</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Déterminer la présence de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Facteurs de risque ajoutés : épidémies, mouvement de population…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Facteurs de mitigation : récolte abondante, interventions en place …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Tout indicateur doit être comparé avec celui de l’année précédente, à la même période ou avec celui d’une année considérée « normale » et mesurée sur la même population. La saisonnalité des aliments et de la plupart des déterminants de la malnutrition est une réalité au Sahel qui influencerait les modèles de consommation alimentaires et globalement toutes les activités humaines. C’est pourquoi sa prise en compte dans l’interprétation des tendances et des disparités régionales est importante.</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60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183570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1" dirty="0" err="1" smtClean="0"/>
              <a:t>Diapo</a:t>
            </a:r>
            <a:r>
              <a:rPr lang="en-GB" b="1" dirty="0" smtClean="0"/>
              <a:t> 26.</a:t>
            </a:r>
            <a:r>
              <a:rPr lang="en-GB" b="1" baseline="0" dirty="0" smtClean="0"/>
              <a:t> </a:t>
            </a:r>
            <a:r>
              <a:rPr lang="en-GB" b="1" dirty="0" err="1" smtClean="0"/>
              <a:t>Partage</a:t>
            </a:r>
            <a:r>
              <a:rPr lang="en-GB" b="1" dirty="0" smtClean="0"/>
              <a:t> et diffusion des </a:t>
            </a:r>
            <a:r>
              <a:rPr lang="en-GB" b="1" dirty="0" err="1" smtClean="0"/>
              <a:t>informations</a:t>
            </a:r>
            <a:endParaRPr lang="en-GB" b="1" dirty="0" smtClean="0"/>
          </a:p>
          <a:p>
            <a:endParaRPr lang="en-GB" b="1" dirty="0" smtClean="0"/>
          </a:p>
          <a:p>
            <a:pPr>
              <a:defRPr/>
            </a:pPr>
            <a:r>
              <a:rPr lang="fr-FR" sz="1200" i="1" kern="1200" dirty="0" smtClean="0">
                <a:solidFill>
                  <a:schemeClr val="tx1"/>
                </a:solidFill>
                <a:effectLst/>
                <a:latin typeface="+mn-lt"/>
                <a:ea typeface="+mn-ea"/>
                <a:cs typeface="+mn-cs"/>
              </a:rPr>
              <a:t>Demandez aux participants pourquoi la diffusion des informations à temps est essentielle pour mettre en place des réponses </a:t>
            </a:r>
            <a:r>
              <a:rPr lang="fr-FR" sz="1200" i="1" kern="1200" dirty="0" smtClean="0">
                <a:solidFill>
                  <a:schemeClr val="tx1"/>
                </a:solidFill>
                <a:effectLst/>
                <a:latin typeface="+mn-lt"/>
                <a:ea typeface="+mn-ea"/>
                <a:cs typeface="+mn-cs"/>
              </a:rPr>
              <a:t>appropriées</a:t>
            </a:r>
            <a:r>
              <a:rPr lang="fr-FR" sz="1200" i="1" kern="1200" baseline="0" dirty="0" smtClean="0">
                <a:solidFill>
                  <a:schemeClr val="tx1"/>
                </a:solidFill>
                <a:effectLst/>
                <a:latin typeface="+mn-lt"/>
                <a:ea typeface="+mn-ea"/>
                <a:cs typeface="+mn-cs"/>
              </a:rPr>
              <a:t> (2 minutes)</a:t>
            </a:r>
            <a:endParaRPr lang="fr-FR" dirty="0" smtClean="0"/>
          </a:p>
          <a:p>
            <a:pPr>
              <a:defRPr/>
            </a:pPr>
            <a:endParaRPr lang="fr-FR" dirty="0" smtClean="0"/>
          </a:p>
          <a:p>
            <a:pPr>
              <a:defRPr/>
            </a:pPr>
            <a:r>
              <a:rPr lang="fr-FR" b="1" dirty="0" smtClean="0"/>
              <a:t>CLIC.</a:t>
            </a:r>
            <a:r>
              <a:rPr lang="fr-FR" b="1" baseline="0" dirty="0" smtClean="0"/>
              <a:t> </a:t>
            </a:r>
            <a:r>
              <a:rPr lang="fr-FR" dirty="0" smtClean="0"/>
              <a:t>La </a:t>
            </a:r>
            <a:r>
              <a:rPr lang="fr-FR" dirty="0" smtClean="0"/>
              <a:t>diffusion des informations à temps est essentiel pour mettre en place des réponses appropriées. </a:t>
            </a:r>
          </a:p>
          <a:p>
            <a:pPr marL="171450" indent="-171450">
              <a:buFont typeface="Arial" panose="020B0604020202020204" pitchFamily="34" charset="0"/>
              <a:buChar char="•"/>
              <a:defRPr/>
            </a:pPr>
            <a:r>
              <a:rPr lang="fr-FR" dirty="0" smtClean="0"/>
              <a:t>Les indicateurs nutritionnels mettent en évidence la gravité de la crise et facilitent le processus de prise de décision.</a:t>
            </a:r>
          </a:p>
          <a:p>
            <a:pPr marL="0" indent="0">
              <a:buFont typeface="Arial" panose="020B0604020202020204" pitchFamily="34" charset="0"/>
              <a:buNone/>
              <a:defRPr/>
            </a:pPr>
            <a:r>
              <a:rPr lang="fr-FR" dirty="0" smtClean="0"/>
              <a:t>En situation d’urgence, la situation nutritionnelle peut changer très rapidement. </a:t>
            </a:r>
          </a:p>
          <a:p>
            <a:pPr marL="171450" indent="-171450">
              <a:buFont typeface="Arial" panose="020B0604020202020204" pitchFamily="34" charset="0"/>
              <a:buChar char="•"/>
              <a:defRPr/>
            </a:pPr>
            <a:r>
              <a:rPr lang="fr-FR" dirty="0" smtClean="0"/>
              <a:t>L’utilisation des informations nutritionnelles antérieures à la saison en cours est très utile pour l’analyse des tendances, mais on passe parfois à côté du créneau idéal pour apporter une réponse adéquate.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a:t>
            </a:r>
            <a:r>
              <a:rPr lang="fr-FR" sz="1200" b="1" baseline="0" dirty="0" smtClean="0">
                <a:solidFill>
                  <a:schemeClr val="accent6">
                    <a:lumMod val="75000"/>
                  </a:schemeClr>
                </a:solidFill>
              </a:rPr>
              <a:t> et 30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1607657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27. Défis pour les systèmes d’information nutritionnelle</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marL="0" marR="0" indent="0" algn="l" defTabSz="914400" rtl="0" eaLnBrk="0" fontAlgn="auto" latinLnBrk="0" hangingPunct="0">
              <a:lnSpc>
                <a:spcPct val="100000"/>
              </a:lnSpc>
              <a:spcBef>
                <a:spcPts val="0"/>
              </a:spcBef>
              <a:spcAft>
                <a:spcPts val="0"/>
              </a:spcAft>
              <a:buClrTx/>
              <a:buSzTx/>
              <a:buFontTx/>
              <a:buNone/>
              <a:tabLst/>
              <a:defRPr/>
            </a:pPr>
            <a:r>
              <a:rPr lang="fr-FR" sz="1200" b="0" dirty="0" smtClean="0"/>
              <a:t>Il est important de savoir comment faire le lien entre « information » et « action ». En effet, il</a:t>
            </a:r>
            <a:r>
              <a:rPr lang="fr-FR" sz="1200" b="0" baseline="0" dirty="0" smtClean="0"/>
              <a:t> importe de disposer d’</a:t>
            </a:r>
            <a:r>
              <a:rPr lang="fr-FR" sz="2000" b="0" dirty="0" smtClean="0"/>
              <a:t>informations opportunes pour déclencher une réponse rapide et géographiquement ciblée - en reliant les données à l'action ! Parmi les défis, on peut citer : </a:t>
            </a:r>
            <a:endParaRPr lang="fr-FR" sz="1400" b="0" dirty="0" smtClean="0"/>
          </a:p>
          <a:p>
            <a:pPr eaLnBrk="0" hangingPunct="0"/>
            <a:endParaRPr lang="fr-FR" sz="12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fr-FR" sz="1200" dirty="0" smtClean="0">
                <a:solidFill>
                  <a:schemeClr val="accent1">
                    <a:lumMod val="50000"/>
                  </a:schemeClr>
                </a:solidFill>
              </a:rPr>
              <a:t>Assurer la qualité et la fiabilité des données</a:t>
            </a:r>
          </a:p>
          <a:p>
            <a:pPr marL="285750" indent="-285750">
              <a:buFont typeface="Arial" panose="020B0604020202020204" pitchFamily="34" charset="0"/>
              <a:buChar char="•"/>
            </a:pPr>
            <a:r>
              <a:rPr lang="fr-FR" sz="1200" dirty="0" smtClean="0">
                <a:solidFill>
                  <a:schemeClr val="accent2">
                    <a:lumMod val="50000"/>
                  </a:schemeClr>
                </a:solidFill>
              </a:rPr>
              <a:t>Assurer la promptitude de la production des rapports</a:t>
            </a:r>
          </a:p>
          <a:p>
            <a:pPr marL="285750" indent="-285750">
              <a:buFont typeface="Arial" panose="020B0604020202020204" pitchFamily="34" charset="0"/>
              <a:buChar char="•"/>
            </a:pPr>
            <a:r>
              <a:rPr lang="fr-FR" altLang="en-US" sz="1200" kern="0" dirty="0" smtClean="0">
                <a:solidFill>
                  <a:schemeClr val="accent6">
                    <a:lumMod val="50000"/>
                  </a:schemeClr>
                </a:solidFill>
              </a:rPr>
              <a:t>Disposer d’un financement (national, local) et un d</a:t>
            </a:r>
            <a:r>
              <a:rPr lang="fr-FR" altLang="en-US" sz="1200" dirty="0" smtClean="0">
                <a:solidFill>
                  <a:schemeClr val="accent6">
                    <a:lumMod val="50000"/>
                  </a:schemeClr>
                </a:solidFill>
              </a:rPr>
              <a:t>éveloppement des capacités et la </a:t>
            </a:r>
            <a:r>
              <a:rPr lang="fr-FR" altLang="en-US" sz="1200" kern="0" dirty="0" smtClean="0">
                <a:solidFill>
                  <a:schemeClr val="accent6">
                    <a:lumMod val="50000"/>
                  </a:schemeClr>
                </a:solidFill>
              </a:rPr>
              <a:t>pérennisation des systèmes  </a:t>
            </a:r>
            <a:endParaRPr lang="en-US" altLang="en-US" sz="1200" kern="0" dirty="0" smtClean="0">
              <a:solidFill>
                <a:schemeClr val="accent6">
                  <a:lumMod val="50000"/>
                </a:schemeClr>
              </a:solidFill>
            </a:endParaRPr>
          </a:p>
          <a:p>
            <a:pPr marL="285750" indent="-285750">
              <a:buFont typeface="Arial" panose="020B0604020202020204" pitchFamily="34" charset="0"/>
              <a:buChar char="•"/>
            </a:pPr>
            <a:r>
              <a:rPr lang="fr-FR" sz="1200" dirty="0" smtClean="0">
                <a:solidFill>
                  <a:schemeClr val="accent5">
                    <a:lumMod val="75000"/>
                  </a:schemeClr>
                </a:solidFill>
              </a:rPr>
              <a:t>Identifier les questions institutionnelles - où est logé le système d’information, qui est responsable de son fonctionnement et qui l'utilise ?</a:t>
            </a:r>
          </a:p>
          <a:p>
            <a:pPr marL="285750" indent="-285750">
              <a:buFont typeface="Arial" panose="020B0604020202020204" pitchFamily="34" charset="0"/>
              <a:buChar char="•"/>
            </a:pPr>
            <a:r>
              <a:rPr lang="fr-FR" sz="1200" dirty="0" smtClean="0">
                <a:solidFill>
                  <a:srgbClr val="0070C0"/>
                </a:solidFill>
              </a:rPr>
              <a:t>La planification de la durabilité à long terme, en particulier dans les régions où la probabilité d'une crise prolongée est élevée</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Discuter </a:t>
            </a:r>
            <a:r>
              <a:rPr lang="fr-FR" sz="1200" i="1" kern="1200" dirty="0" smtClean="0">
                <a:solidFill>
                  <a:schemeClr val="tx1"/>
                </a:solidFill>
                <a:effectLst/>
                <a:latin typeface="+mn-lt"/>
                <a:ea typeface="+mn-ea"/>
                <a:cs typeface="+mn-cs"/>
              </a:rPr>
              <a:t>de ce sujet en plénière et présenter la diapositive avec quelques-unes des difficultés retrouvées pendant la mise en œuvre du </a:t>
            </a:r>
            <a:r>
              <a:rPr lang="fr-FR" sz="1200" i="1" kern="1200" dirty="0" err="1" smtClean="0">
                <a:solidFill>
                  <a:schemeClr val="tx1"/>
                </a:solidFill>
                <a:effectLst/>
                <a:latin typeface="+mn-lt"/>
                <a:ea typeface="+mn-ea"/>
                <a:cs typeface="+mn-cs"/>
              </a:rPr>
              <a:t>PNIN</a:t>
            </a:r>
            <a:r>
              <a:rPr lang="fr-FR" sz="1200" i="1" kern="1200" dirty="0" smtClean="0">
                <a:solidFill>
                  <a:schemeClr val="tx1"/>
                </a:solidFill>
                <a:effectLst/>
                <a:latin typeface="+mn-lt"/>
                <a:ea typeface="+mn-ea"/>
                <a:cs typeface="+mn-cs"/>
              </a:rPr>
              <a:t> au Niger comme synthèse</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L’expérience de la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permet de mettre en avant différents contraintes qui sont également des défis pour la mise en place d’un Système</a:t>
            </a:r>
            <a:r>
              <a:rPr lang="fr-FR" sz="1200" kern="1200" baseline="0" dirty="0" smtClean="0">
                <a:solidFill>
                  <a:schemeClr val="tx1"/>
                </a:solidFill>
                <a:effectLst/>
                <a:latin typeface="+mn-lt"/>
                <a:ea typeface="+mn-ea"/>
                <a:cs typeface="+mn-cs"/>
              </a:rPr>
              <a:t> d’informations pour la Nutrition. </a:t>
            </a:r>
            <a:endParaRPr lang="fr-FR" sz="1200" kern="1200" dirty="0" smtClean="0">
              <a:solidFill>
                <a:schemeClr val="tx1"/>
              </a:solidFill>
              <a:effectLst/>
              <a:latin typeface="+mn-lt"/>
              <a:ea typeface="+mn-ea"/>
              <a:cs typeface="+mn-cs"/>
            </a:endParaRPr>
          </a:p>
          <a:p>
            <a:pPr eaLnBrk="0" hangingPunct="0"/>
            <a:endParaRPr lang="fr-FR" sz="1200" b="1" kern="1200" dirty="0" smtClean="0">
              <a:solidFill>
                <a:schemeClr val="tx1"/>
              </a:solidFill>
              <a:effectLst/>
              <a:latin typeface="+mn-lt"/>
              <a:ea typeface="+mn-ea"/>
              <a:cs typeface="+mn-cs"/>
            </a:endParaRPr>
          </a:p>
          <a:p>
            <a:pPr marL="17145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L’absence de séries de données complètes</a:t>
            </a:r>
            <a:r>
              <a:rPr lang="fr-FR" sz="1200" kern="1200" dirty="0" smtClean="0">
                <a:solidFill>
                  <a:schemeClr val="tx1"/>
                </a:solidFill>
                <a:effectLst/>
                <a:latin typeface="+mn-lt"/>
                <a:ea typeface="+mn-ea"/>
                <a:cs typeface="+mn-cs"/>
              </a:rPr>
              <a:t> au niveau national pour certains indicateurs comme par exemple sur la pauvreté et les pratiques d’Alimentation du Nourrisson et du Jeune Enfant (</a:t>
            </a:r>
            <a:r>
              <a:rPr lang="fr-FR" sz="1200" kern="1200" dirty="0" err="1" smtClean="0">
                <a:solidFill>
                  <a:schemeClr val="tx1"/>
                </a:solidFill>
                <a:effectLst/>
                <a:latin typeface="+mn-lt"/>
                <a:ea typeface="+mn-ea"/>
                <a:cs typeface="+mn-cs"/>
              </a:rPr>
              <a:t>ANJE</a:t>
            </a:r>
            <a:r>
              <a:rPr lang="fr-FR" sz="1200" kern="1200" dirty="0" smtClean="0">
                <a:solidFill>
                  <a:schemeClr val="tx1"/>
                </a:solidFill>
                <a:effectLst/>
                <a:latin typeface="+mn-lt"/>
                <a:ea typeface="+mn-ea"/>
                <a:cs typeface="+mn-cs"/>
              </a:rPr>
              <a:t>).</a:t>
            </a:r>
          </a:p>
          <a:p>
            <a:pPr marL="17145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L’absence pour certains indicateurs de données désagrégées, au moins, au niveau des régions</a:t>
            </a:r>
            <a:r>
              <a:rPr lang="fr-FR" sz="1200" kern="1200" dirty="0" smtClean="0">
                <a:solidFill>
                  <a:schemeClr val="tx1"/>
                </a:solidFill>
                <a:effectLst/>
                <a:latin typeface="+mn-lt"/>
                <a:ea typeface="+mn-ea"/>
                <a:cs typeface="+mn-cs"/>
              </a:rPr>
              <a:t>. Cette situation rend difficile l’analyse comparative optimale des déterminants des disparités régionales de façon compréhensive, précise et complète.</a:t>
            </a:r>
          </a:p>
          <a:p>
            <a:pPr marL="17145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L’utilisation des séries temporelles de données provenant de source n’ayant pas utilisé les mêmes méthodologies</a:t>
            </a:r>
            <a:r>
              <a:rPr lang="fr-FR" sz="1200" kern="1200" dirty="0" smtClean="0">
                <a:solidFill>
                  <a:schemeClr val="tx1"/>
                </a:solidFill>
                <a:effectLst/>
                <a:latin typeface="+mn-lt"/>
                <a:ea typeface="+mn-ea"/>
                <a:cs typeface="+mn-cs"/>
              </a:rPr>
              <a:t>. Il ne s’agit pas réellement d’une faiblesse, mais plutôt d’une contrainte en termes d’analyse. Pour répondre à cette contrainte, des postulats ont été établis, des explications cohérentes et compréhensibles ont été données afin d’éviter les mauvaises interprétations qui pourraient être faites par des utilisateurs non avisés des méthodologies utilisées soit à travers les différentes types d’enquêtes, soit dans les processus et concepts utilisés au sein de l'administration.</a:t>
            </a:r>
          </a:p>
          <a:p>
            <a:pPr marL="17145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L’accès rapide et en temps opportun aux données</a:t>
            </a:r>
            <a:r>
              <a:rPr lang="fr-FR" sz="1200" kern="1200" dirty="0" smtClean="0">
                <a:solidFill>
                  <a:schemeClr val="tx1"/>
                </a:solidFill>
                <a:effectLst/>
                <a:latin typeface="+mn-lt"/>
                <a:ea typeface="+mn-ea"/>
                <a:cs typeface="+mn-cs"/>
              </a:rPr>
              <a:t>. Il est parfois incompréhensible que l’information requise pour mieux identifier les tendances de la malnutrition et ses déterminants soit disponible avec des retards d’un an, voire plus. Ce problème de ponctualité entraine un problème d’actualité, qui est en inadéquation avec l’intérêt même de l’information, c’est-à-dire la nécessité d’agir dans l’immédiat et le moyen terme. Ce retard est provoqué par différentes causes telles que : 1/ une rétention de l’information ; 2/ des processus d’assurance qualité parfois long ; 3/ une incertitude du producteur sur la qualité même de l’indicateur utilisé.</a:t>
            </a:r>
          </a:p>
          <a:p>
            <a:pPr marL="17145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L’impossibilité d’avoir des séries longues pour certaines catégories d’indicateurs</a:t>
            </a:r>
            <a:r>
              <a:rPr lang="fr-FR" sz="1200" kern="1200" dirty="0" smtClean="0">
                <a:solidFill>
                  <a:schemeClr val="tx1"/>
                </a:solidFill>
                <a:effectLst/>
                <a:latin typeface="+mn-lt"/>
                <a:ea typeface="+mn-ea"/>
                <a:cs typeface="+mn-cs"/>
              </a:rPr>
              <a:t>. L’</a:t>
            </a:r>
            <a:r>
              <a:rPr lang="fr-FR" sz="1200" kern="1200" dirty="0" err="1" smtClean="0">
                <a:solidFill>
                  <a:schemeClr val="tx1"/>
                </a:solidFill>
                <a:effectLst/>
                <a:latin typeface="+mn-lt"/>
                <a:ea typeface="+mn-ea"/>
                <a:cs typeface="+mn-cs"/>
              </a:rPr>
              <a:t>INS</a:t>
            </a:r>
            <a:r>
              <a:rPr lang="fr-FR" sz="1200" kern="1200" dirty="0" smtClean="0">
                <a:solidFill>
                  <a:schemeClr val="tx1"/>
                </a:solidFill>
                <a:effectLst/>
                <a:latin typeface="+mn-lt"/>
                <a:ea typeface="+mn-ea"/>
                <a:cs typeface="+mn-cs"/>
              </a:rPr>
              <a:t>, avec l’assistance de </a:t>
            </a:r>
            <a:r>
              <a:rPr lang="fr-FR" sz="1200" kern="1200" dirty="0" err="1" smtClean="0">
                <a:solidFill>
                  <a:schemeClr val="tx1"/>
                </a:solidFill>
                <a:effectLst/>
                <a:latin typeface="+mn-lt"/>
                <a:ea typeface="+mn-ea"/>
                <a:cs typeface="+mn-cs"/>
              </a:rPr>
              <a:t>HC3N</a:t>
            </a:r>
            <a:r>
              <a:rPr lang="fr-FR" sz="1200" kern="1200" dirty="0" smtClean="0">
                <a:solidFill>
                  <a:schemeClr val="tx1"/>
                </a:solidFill>
                <a:effectLst/>
                <a:latin typeface="+mn-lt"/>
                <a:ea typeface="+mn-ea"/>
                <a:cs typeface="+mn-cs"/>
              </a:rPr>
              <a:t> et de la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pourrait soutenir une démarche de planification et de production de l’information nutritionnelle utile à la prise de décision. Il s’agira de nouvelles données par enquêtes ou à travers les données administratives de routine.</a:t>
            </a:r>
          </a:p>
          <a:p>
            <a:pPr marL="17145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fragmentation des données de nutrition dans différents types d’enquêtes</a:t>
            </a:r>
            <a:r>
              <a:rPr lang="fr-FR" sz="1200" kern="1200" dirty="0" smtClean="0">
                <a:solidFill>
                  <a:schemeClr val="tx1"/>
                </a:solidFill>
                <a:effectLst/>
                <a:latin typeface="+mn-lt"/>
                <a:ea typeface="+mn-ea"/>
                <a:cs typeface="+mn-cs"/>
              </a:rPr>
              <a:t> plus larges comme par exemple les </a:t>
            </a:r>
            <a:r>
              <a:rPr lang="fr-FR" sz="1200" kern="1200" dirty="0" err="1" smtClean="0">
                <a:solidFill>
                  <a:schemeClr val="tx1"/>
                </a:solidFill>
                <a:effectLst/>
                <a:latin typeface="+mn-lt"/>
                <a:ea typeface="+mn-ea"/>
                <a:cs typeface="+mn-cs"/>
              </a:rPr>
              <a:t>EDSN</a:t>
            </a:r>
            <a:r>
              <a:rPr lang="fr-FR" sz="1200" kern="1200" dirty="0" smtClean="0">
                <a:solidFill>
                  <a:schemeClr val="tx1"/>
                </a:solidFill>
                <a:effectLst/>
                <a:latin typeface="+mn-lt"/>
                <a:ea typeface="+mn-ea"/>
                <a:cs typeface="+mn-cs"/>
              </a:rPr>
              <a:t> exposent à un chevauchement de méthodologies qui impacte la qualité de l’information nutritionnelle.</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 et 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1657434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28.</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Qualité des données</a:t>
            </a:r>
          </a:p>
          <a:p>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Il existe parfois un doute sur la </a:t>
            </a:r>
            <a:r>
              <a:rPr lang="fr-FR" sz="1200" b="1" kern="1200" dirty="0" smtClean="0">
                <a:solidFill>
                  <a:schemeClr val="tx1"/>
                </a:solidFill>
                <a:effectLst/>
                <a:latin typeface="+mn-lt"/>
                <a:ea typeface="+mn-ea"/>
                <a:cs typeface="+mn-cs"/>
              </a:rPr>
              <a:t>qualité des données</a:t>
            </a:r>
            <a:r>
              <a:rPr lang="fr-FR" sz="1200" kern="1200" dirty="0" smtClean="0">
                <a:solidFill>
                  <a:schemeClr val="tx1"/>
                </a:solidFill>
                <a:effectLst/>
                <a:latin typeface="+mn-lt"/>
                <a:ea typeface="+mn-ea"/>
                <a:cs typeface="+mn-cs"/>
              </a:rPr>
              <a:t> tirées des bases existantes comme par exemple celles relatives à la fréquence de consommation des groupes d’aliments (céréales/tubercules et racines, légumineuses, fruits et légumes et produits animaux). </a:t>
            </a:r>
            <a:endParaRPr lang="fr-FR" sz="1200" kern="1200" dirty="0" smtClean="0">
              <a:solidFill>
                <a:schemeClr val="tx1"/>
              </a:solidFill>
              <a:effectLst/>
              <a:latin typeface="+mn-lt"/>
              <a:ea typeface="+mn-ea"/>
              <a:cs typeface="+mn-cs"/>
            </a:endParaRP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Concernant </a:t>
            </a:r>
            <a:r>
              <a:rPr lang="fr-FR" sz="1200" kern="1200" dirty="0" smtClean="0">
                <a:solidFill>
                  <a:schemeClr val="tx1"/>
                </a:solidFill>
                <a:effectLst/>
                <a:latin typeface="+mn-lt"/>
                <a:ea typeface="+mn-ea"/>
                <a:cs typeface="+mn-cs"/>
              </a:rPr>
              <a:t>ce dernier point, des problèmes récurrents ont été identifiés globalement, pas uniquement au Niger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Pendant les enquêtes anthropométriques ;</a:t>
            </a:r>
          </a:p>
          <a:p>
            <a:pPr marL="171450" lvl="0" indent="-171450" eaLnBrk="0" hangingPunct="0">
              <a:buFont typeface="Wingdings" panose="05000000000000000000" pitchFamily="2" charset="2"/>
              <a:buChar char="ü"/>
            </a:pPr>
            <a:r>
              <a:rPr lang="fr-FR" sz="1200" kern="1200" dirty="0" smtClean="0">
                <a:solidFill>
                  <a:schemeClr val="tx1"/>
                </a:solidFill>
                <a:effectLst/>
                <a:latin typeface="+mn-lt"/>
                <a:ea typeface="+mn-ea"/>
                <a:cs typeface="+mn-cs"/>
              </a:rPr>
              <a:t>Estimation de l’âge ;</a:t>
            </a:r>
          </a:p>
          <a:p>
            <a:pPr marL="171450" lvl="0" indent="-171450" eaLnBrk="0" hangingPunct="0">
              <a:buFont typeface="Wingdings" panose="05000000000000000000" pitchFamily="2" charset="2"/>
              <a:buChar char="ü"/>
            </a:pPr>
            <a:r>
              <a:rPr lang="fr-FR" sz="1200" kern="1200" dirty="0" smtClean="0">
                <a:solidFill>
                  <a:schemeClr val="tx1"/>
                </a:solidFill>
                <a:effectLst/>
                <a:latin typeface="+mn-lt"/>
                <a:ea typeface="+mn-ea"/>
                <a:cs typeface="+mn-cs"/>
              </a:rPr>
              <a:t>Qualité des mesures anthropométriques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Tenue des registres d’activité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Complétude/promptitude des rapports statistiques.</a:t>
            </a:r>
          </a:p>
          <a:p>
            <a:pPr eaLnBrk="0" hangingPunct="0"/>
            <a:endParaRPr lang="fr-FR" sz="1200" kern="1200" dirty="0" smtClean="0">
              <a:solidFill>
                <a:schemeClr val="tx1"/>
              </a:solidFill>
              <a:effectLst/>
              <a:latin typeface="+mn-lt"/>
              <a:ea typeface="+mn-ea"/>
              <a:cs typeface="+mn-cs"/>
            </a:endParaRPr>
          </a:p>
          <a:p>
            <a:pPr marL="0" marR="0" indent="0" algn="l" defTabSz="914400" rtl="0" eaLnBrk="0" fontAlgn="auto" latinLnBrk="0" hangingPunct="0">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Parmi les mesures correctives à mettre en place, la plus efficace serait d’intensifier le renforcement de capacités par des formations et supervisions formatives. L’utilisation de certains logiciels (ex. ENA) aide aussi à assurer le contrôle de la qualité des </a:t>
            </a:r>
            <a:r>
              <a:rPr lang="fr-FR" sz="1200" kern="1200" dirty="0" smtClean="0">
                <a:solidFill>
                  <a:schemeClr val="tx1"/>
                </a:solidFill>
                <a:effectLst/>
                <a:latin typeface="+mn-lt"/>
                <a:ea typeface="+mn-ea"/>
                <a:cs typeface="+mn-cs"/>
              </a:rPr>
              <a:t>données, mais également documenter toutes insuffisances constatées pour que les utilisateurs soient suffisamment avertis. De </a:t>
            </a:r>
            <a:r>
              <a:rPr lang="fr-FR" sz="1200" kern="1200" dirty="0" smtClean="0">
                <a:solidFill>
                  <a:schemeClr val="tx1"/>
                </a:solidFill>
                <a:effectLst/>
                <a:latin typeface="+mn-lt"/>
                <a:ea typeface="+mn-ea"/>
                <a:cs typeface="+mn-cs"/>
              </a:rPr>
              <a:t>même, et quand possible, l’utilisation d’une fourchette (acceptable) plus large pour certaines variables peut faciliter la validation de certains résultats.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a:t>
            </a:r>
            <a:r>
              <a:rPr lang="fr-FR" sz="1200" b="1" baseline="0" dirty="0" smtClean="0">
                <a:solidFill>
                  <a:schemeClr val="accent6">
                    <a:lumMod val="75000"/>
                  </a:schemeClr>
                </a:solidFill>
              </a:rPr>
              <a:t> et 10</a:t>
            </a:r>
            <a:r>
              <a:rPr lang="fr-FR" sz="1200" b="1" dirty="0" smtClean="0">
                <a:solidFill>
                  <a:schemeClr val="accent6">
                    <a:lumMod val="75000"/>
                  </a:schemeClr>
                </a:solidFill>
              </a:rPr>
              <a:t>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2150010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29. Opportunités pour garantir un SIN performant et efficace.</a:t>
            </a:r>
          </a:p>
          <a:p>
            <a:endParaRPr lang="fr-FR" sz="1200" b="1" kern="1200" dirty="0" smtClean="0">
              <a:solidFill>
                <a:schemeClr val="tx1"/>
              </a:solidFill>
              <a:effectLst/>
              <a:latin typeface="+mn-lt"/>
              <a:ea typeface="+mn-ea"/>
              <a:cs typeface="+mn-cs"/>
            </a:endParaRPr>
          </a:p>
          <a:p>
            <a:r>
              <a:rPr lang="fr-FR" sz="1200" b="0" kern="1200" dirty="0" smtClean="0">
                <a:solidFill>
                  <a:schemeClr val="tx1"/>
                </a:solidFill>
                <a:effectLst/>
                <a:latin typeface="+mn-lt"/>
                <a:ea typeface="+mn-ea"/>
                <a:cs typeface="+mn-cs"/>
              </a:rPr>
              <a:t>Différentes opportunités s’offrent</a:t>
            </a:r>
            <a:r>
              <a:rPr lang="fr-FR" sz="1200" b="0" kern="1200" baseline="0" dirty="0" smtClean="0">
                <a:solidFill>
                  <a:schemeClr val="tx1"/>
                </a:solidFill>
                <a:effectLst/>
                <a:latin typeface="+mn-lt"/>
                <a:ea typeface="+mn-ea"/>
                <a:cs typeface="+mn-cs"/>
              </a:rPr>
              <a:t> pour garantir un SIN performant au Niger :  </a:t>
            </a:r>
          </a:p>
          <a:p>
            <a:endParaRPr lang="fr-FR" sz="1200" b="1"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Cadre institutionnel approprié : la bonne gouvernance (module 3.2)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Systèmes de collecte de données efficients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Financement national adéquat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Développement et renforcement des capacités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Coordination : au sein du système pour assurer la </a:t>
            </a:r>
            <a:r>
              <a:rPr lang="fr-FR" sz="1200" kern="1200" dirty="0" err="1" smtClean="0">
                <a:solidFill>
                  <a:schemeClr val="tx1"/>
                </a:solidFill>
                <a:effectLst/>
                <a:latin typeface="+mn-lt"/>
                <a:ea typeface="+mn-ea"/>
                <a:cs typeface="+mn-cs"/>
              </a:rPr>
              <a:t>multisectorialité</a:t>
            </a:r>
            <a:r>
              <a:rPr lang="fr-FR" sz="1200" kern="1200" dirty="0" smtClean="0">
                <a:solidFill>
                  <a:schemeClr val="tx1"/>
                </a:solidFill>
                <a:effectLst/>
                <a:latin typeface="+mn-lt"/>
                <a:ea typeface="+mn-ea"/>
                <a:cs typeface="+mn-cs"/>
              </a:rPr>
              <a:t> et l’alignement des acteurs externes avec le cadre institutionnel national, et entre niveaux (central, régional et </a:t>
            </a:r>
            <a:r>
              <a:rPr lang="fr-FR" sz="1200" kern="1200" dirty="0" err="1" smtClean="0">
                <a:solidFill>
                  <a:schemeClr val="tx1"/>
                </a:solidFill>
                <a:effectLst/>
                <a:latin typeface="+mn-lt"/>
                <a:ea typeface="+mn-ea"/>
                <a:cs typeface="+mn-cs"/>
              </a:rPr>
              <a:t>sous-régional</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Diffusion et utilisation rapides de l'information.</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Une partie de ces considérations sera traitée pendant les deux modules qui suivent :</a:t>
            </a:r>
          </a:p>
          <a:p>
            <a:pPr lvl="0" eaLnBrk="0" hangingPunct="0"/>
            <a:r>
              <a:rPr lang="fr-FR" sz="1200" kern="1200" dirty="0" smtClean="0">
                <a:solidFill>
                  <a:schemeClr val="tx1"/>
                </a:solidFill>
                <a:effectLst/>
                <a:latin typeface="+mn-lt"/>
                <a:ea typeface="+mn-ea"/>
                <a:cs typeface="+mn-cs"/>
              </a:rPr>
              <a:t>3.2 Gouvernance pour la nutrition ;</a:t>
            </a:r>
          </a:p>
          <a:p>
            <a:pPr lvl="0" eaLnBrk="0" hangingPunct="0"/>
            <a:r>
              <a:rPr lang="fr-FR" sz="1200" kern="1200" dirty="0" smtClean="0">
                <a:solidFill>
                  <a:schemeClr val="tx1"/>
                </a:solidFill>
                <a:effectLst/>
                <a:latin typeface="+mn-lt"/>
                <a:ea typeface="+mn-ea"/>
                <a:cs typeface="+mn-cs"/>
              </a:rPr>
              <a:t>3.3 Le projet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45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182301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 Plan de la Session</a:t>
            </a:r>
          </a:p>
          <a:p>
            <a:endParaRPr lang="fr-FR" b="1" dirty="0" smtClean="0"/>
          </a:p>
          <a:p>
            <a:pPr eaLnBrk="0" hangingPunct="0"/>
            <a:r>
              <a:rPr lang="fr-FR" sz="1200" kern="1200" dirty="0" smtClean="0">
                <a:solidFill>
                  <a:schemeClr val="tx1"/>
                </a:solidFill>
                <a:effectLst/>
                <a:latin typeface="+mn-lt"/>
                <a:ea typeface="+mn-ea"/>
                <a:cs typeface="+mn-cs"/>
              </a:rPr>
              <a:t>Cette séance s’articule sur deux parties.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première partie détaille les éléments essentiels d'un système d'information pour la nutrition en soulignant le besoin d'appliquer une vision multisectorielle à toutes ses phases.</a:t>
            </a:r>
            <a:r>
              <a:rPr lang="fr-FR" sz="1200" kern="1200" baseline="0" dirty="0" smtClean="0">
                <a:solidFill>
                  <a:schemeClr val="tx1"/>
                </a:solidFill>
                <a:effectLst/>
                <a:latin typeface="+mn-lt"/>
                <a:ea typeface="+mn-ea"/>
                <a:cs typeface="+mn-cs"/>
              </a:rPr>
              <a:t> Elle concerne : </a:t>
            </a:r>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indicateurs décrit brièvement qui, appartiennent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à d'autres secteurs et</a:t>
            </a:r>
            <a:r>
              <a:rPr lang="fr-FR" sz="1200" kern="1200" baseline="0" dirty="0" smtClean="0">
                <a:solidFill>
                  <a:schemeClr val="tx1"/>
                </a:solidFill>
                <a:effectLst/>
                <a:latin typeface="+mn-lt"/>
                <a:ea typeface="+mn-ea"/>
                <a:cs typeface="+mn-cs"/>
              </a:rPr>
              <a:t> qui</a:t>
            </a:r>
            <a:r>
              <a:rPr lang="fr-FR" sz="1200" kern="1200" dirty="0" smtClean="0">
                <a:solidFill>
                  <a:schemeClr val="tx1"/>
                </a:solidFill>
                <a:effectLst/>
                <a:latin typeface="+mn-lt"/>
                <a:ea typeface="+mn-ea"/>
                <a:cs typeface="+mn-cs"/>
              </a:rPr>
              <a:t> permettent de mesurer l'impact que certaines actions de ces secteurs ont sur la 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sources d'information présente un large éventail de méthodes de collecte de données ainsi que le moment et la manière dont elles doivent être utilisées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seconde partie sur l'analyse des données souligne à nouveau le besoin d'une interprétation multisectorielle des résultats, en prenant également en considération des données du contexte et des facteurs comme la saisonnalité. </a:t>
            </a:r>
          </a:p>
          <a:p>
            <a:pPr lvl="0"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deuxième partie répond à l’objectif de « Comprendre comment utiliser efficacement les informations pour donner une réponse appropriée » et donne des exemples de mise en pratique d’un SIN au travers des systèmes d’alerte précoce, des dispositifs pour la catégorisation d’une situation et des systèmes d’information intégrés et multisectoriels.</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3821723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30. Quelques études de cas des Systèmes d’information pour la nutrition</a:t>
            </a:r>
            <a:r>
              <a:rPr lang="fr-FR"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Cette section décrit quelques études de cas de SIN, notamment comment les informations collectées et analysées de manière adéquate permettent aux gestionnaires d'élucider comment une certaine situation peut évoluer dans le temps, et, à partir de certains indicateurs. Il s’agit dans certains cas de prédire comment la sécurité alimentaire de la population peut varier, s'améliorer ou se détériorer. Dans certains cas, il s’agit d’initiatives internationales, régionales ou locales, qui constituent des plateformes intégrées facilitant l'analyse sectorielle et multisectorielle de la situation alimentaire et nutritionnelle. Parmi elles, on peut retenir entre autre la Plateforme Nationale d’Information pour la Nutrition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objet du module 3.3.</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4100568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31. Données</a:t>
            </a:r>
            <a:r>
              <a:rPr lang="fr-FR" sz="1200" b="1" kern="1200" baseline="0" dirty="0" smtClean="0">
                <a:solidFill>
                  <a:schemeClr val="tx1"/>
                </a:solidFill>
                <a:effectLst/>
                <a:latin typeface="+mn-lt"/>
                <a:ea typeface="+mn-ea"/>
                <a:cs typeface="+mn-cs"/>
              </a:rPr>
              <a:t> administres du Système d’Information Sanitaire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données administres du Système d’Information Sanitaire correspondent aux données </a:t>
            </a:r>
            <a:r>
              <a:rPr lang="fr-FR" sz="1200" kern="1200" dirty="0" smtClean="0">
                <a:solidFill>
                  <a:schemeClr val="tx1"/>
                </a:solidFill>
                <a:effectLst/>
                <a:latin typeface="+mn-lt"/>
                <a:ea typeface="+mn-ea"/>
                <a:cs typeface="+mn-cs"/>
              </a:rPr>
              <a:t>rendues disponibles annuellement par le système national d’information sanitaire. Ce sont des données des programmes et des services préventifs ou curatifs du système sanitaire (santé reproductive, suivi de la croissance, Programme Élargi de Vaccination et la Prise en charge Intégrée de la Malnutrition Aigüe (</a:t>
            </a:r>
            <a:r>
              <a:rPr lang="fr-FR" sz="1200" kern="1200" dirty="0" err="1" smtClean="0">
                <a:solidFill>
                  <a:schemeClr val="tx1"/>
                </a:solidFill>
                <a:effectLst/>
                <a:latin typeface="+mn-lt"/>
                <a:ea typeface="+mn-ea"/>
                <a:cs typeface="+mn-cs"/>
              </a:rPr>
              <a:t>PECIMA</a:t>
            </a:r>
            <a:r>
              <a:rPr lang="fr-FR" sz="1200" kern="1200" dirty="0" smtClean="0">
                <a:solidFill>
                  <a:schemeClr val="tx1"/>
                </a:solidFill>
                <a:effectLst/>
                <a:latin typeface="+mn-lt"/>
                <a:ea typeface="+mn-ea"/>
                <a:cs typeface="+mn-cs"/>
              </a:rPr>
              <a:t>)).</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20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3846498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32. Données</a:t>
            </a:r>
            <a:r>
              <a:rPr lang="fr-FR" sz="1200" b="1" kern="1200" baseline="0" dirty="0" smtClean="0">
                <a:solidFill>
                  <a:schemeClr val="tx1"/>
                </a:solidFill>
                <a:effectLst/>
                <a:latin typeface="+mn-lt"/>
                <a:ea typeface="+mn-ea"/>
                <a:cs typeface="+mn-cs"/>
              </a:rPr>
              <a:t> administres du Système d’Information Sanitaire: Cas des admissions de la MAS au Niger</a:t>
            </a:r>
            <a:endParaRPr lang="fr-FR"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 titre illustratif, nous présentons ici l’étude cas de 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au Niger centrée sur les admissions de la malnutrition aigue sévère (MAS) dans les centres de santé (</a:t>
            </a:r>
            <a:r>
              <a:rPr lang="fr-FR" sz="1200" kern="1200" dirty="0" err="1" smtClean="0">
                <a:solidFill>
                  <a:schemeClr val="tx1"/>
                </a:solidFill>
                <a:effectLst/>
                <a:latin typeface="+mn-lt"/>
                <a:ea typeface="+mn-ea"/>
                <a:cs typeface="+mn-cs"/>
              </a:rPr>
              <a:t>CRENI</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CRENAS</a:t>
            </a:r>
            <a:r>
              <a:rPr lang="fr-FR" sz="1200" kern="1200" dirty="0" smtClean="0">
                <a:solidFill>
                  <a:schemeClr val="tx1"/>
                </a:solidFill>
                <a:effectLst/>
                <a:latin typeface="+mn-lt"/>
                <a:ea typeface="+mn-ea"/>
                <a:cs typeface="+mn-cs"/>
              </a:rPr>
              <a:t>). Depuis la crise de 2005, la malnutrition aiguë a été ajoutée aux maladies à déclaration </a:t>
            </a:r>
            <a:r>
              <a:rPr lang="fr-FR" sz="1200" kern="1200" dirty="0" smtClean="0">
                <a:solidFill>
                  <a:schemeClr val="tx1"/>
                </a:solidFill>
                <a:effectLst/>
                <a:latin typeface="+mn-lt"/>
                <a:ea typeface="+mn-ea"/>
                <a:cs typeface="+mn-cs"/>
              </a:rPr>
              <a:t>obligatoire. </a:t>
            </a:r>
            <a:r>
              <a:rPr lang="fr-FR" sz="1200" kern="1200" dirty="0" smtClean="0">
                <a:solidFill>
                  <a:schemeClr val="tx1"/>
                </a:solidFill>
                <a:effectLst/>
                <a:latin typeface="+mn-lt"/>
                <a:ea typeface="+mn-ea"/>
                <a:cs typeface="+mn-cs"/>
              </a:rPr>
              <a:t>Le </a:t>
            </a:r>
            <a:r>
              <a:rPr lang="fr-FR" sz="1200" kern="1200" dirty="0" err="1" smtClean="0">
                <a:solidFill>
                  <a:schemeClr val="tx1"/>
                </a:solidFill>
                <a:effectLst/>
                <a:latin typeface="+mn-lt"/>
                <a:ea typeface="+mn-ea"/>
                <a:cs typeface="+mn-cs"/>
              </a:rPr>
              <a:t>MSP</a:t>
            </a:r>
            <a:r>
              <a:rPr lang="fr-FR" sz="1200" kern="1200" dirty="0" smtClean="0">
                <a:solidFill>
                  <a:schemeClr val="tx1"/>
                </a:solidFill>
                <a:effectLst/>
                <a:latin typeface="+mn-lt"/>
                <a:ea typeface="+mn-ea"/>
                <a:cs typeface="+mn-cs"/>
              </a:rPr>
              <a:t> avec le soutien de l’UNICEF et des ONG humanitaires rapporte de façon hebdomadaire les admissions à la </a:t>
            </a:r>
            <a:r>
              <a:rPr lang="fr-FR" sz="1200" kern="1200" dirty="0" err="1" smtClean="0">
                <a:solidFill>
                  <a:schemeClr val="tx1"/>
                </a:solidFill>
                <a:effectLst/>
                <a:latin typeface="+mn-lt"/>
                <a:ea typeface="+mn-ea"/>
                <a:cs typeface="+mn-cs"/>
              </a:rPr>
              <a:t>PCIMA</a:t>
            </a:r>
            <a:r>
              <a:rPr lang="fr-FR" sz="1200" kern="1200" dirty="0" smtClean="0">
                <a:solidFill>
                  <a:schemeClr val="tx1"/>
                </a:solidFill>
                <a:effectLst/>
                <a:latin typeface="+mn-lt"/>
                <a:ea typeface="+mn-ea"/>
                <a:cs typeface="+mn-cs"/>
              </a:rPr>
              <a:t>. Cela permet de faire un suivi rapproché des tendances et identifier des changements ou des alertes. Le taux de complétude des rapports provenant des formations sanitaires est élevé (&gt; 80 %) mais devrait encore être amélioré. Il s’agit d’une performance exceptionnelle reconnue dans la région sahélienne.</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40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994100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nSpc>
                <a:spcPct val="120000"/>
              </a:lnSpc>
              <a:buNone/>
            </a:pPr>
            <a:r>
              <a:rPr lang="fr-FR" b="1" dirty="0" smtClean="0"/>
              <a:t>Diapo 33.</a:t>
            </a:r>
            <a:r>
              <a:rPr lang="fr-FR" b="1" baseline="0" dirty="0" smtClean="0"/>
              <a:t> </a:t>
            </a:r>
            <a:r>
              <a:rPr lang="fr-FR" sz="1200" b="1" kern="1200" dirty="0" smtClean="0">
                <a:solidFill>
                  <a:schemeClr val="tx1"/>
                </a:solidFill>
                <a:effectLst/>
                <a:latin typeface="+mn-lt"/>
                <a:ea typeface="+mn-ea"/>
                <a:cs typeface="+mn-cs"/>
              </a:rPr>
              <a:t>Caractéristiques d’un système d’alerte précoce</a:t>
            </a:r>
            <a:r>
              <a:rPr lang="fr-FR" sz="1200" kern="1200" dirty="0" smtClean="0">
                <a:solidFill>
                  <a:schemeClr val="tx1"/>
                </a:solidFill>
                <a:effectLst/>
                <a:latin typeface="+mn-lt"/>
                <a:ea typeface="+mn-ea"/>
                <a:cs typeface="+mn-cs"/>
              </a:rPr>
              <a:t>.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informations collectées et analysées de manière adéquate permettent aux gestionnaires d'élucider comment une certaine situation peut évoluer dans le temps, et à partir de certains indicateurs </a:t>
            </a:r>
            <a:r>
              <a:rPr lang="fr-FR" sz="1200" b="1" kern="1200" dirty="0" smtClean="0">
                <a:solidFill>
                  <a:schemeClr val="tx1"/>
                </a:solidFill>
                <a:effectLst/>
                <a:latin typeface="+mn-lt"/>
                <a:ea typeface="+mn-ea"/>
                <a:cs typeface="+mn-cs"/>
              </a:rPr>
              <a:t>catégoriser</a:t>
            </a:r>
            <a:r>
              <a:rPr lang="fr-FR" sz="1200" kern="1200" dirty="0" smtClean="0">
                <a:solidFill>
                  <a:schemeClr val="tx1"/>
                </a:solidFill>
                <a:effectLst/>
                <a:latin typeface="+mn-lt"/>
                <a:ea typeface="+mn-ea"/>
                <a:cs typeface="+mn-cs"/>
              </a:rPr>
              <a:t> une situation et </a:t>
            </a:r>
            <a:r>
              <a:rPr lang="fr-FR" sz="1200" b="1" kern="1200" dirty="0" smtClean="0">
                <a:solidFill>
                  <a:schemeClr val="tx1"/>
                </a:solidFill>
                <a:effectLst/>
                <a:latin typeface="+mn-lt"/>
                <a:ea typeface="+mn-ea"/>
                <a:cs typeface="+mn-cs"/>
              </a:rPr>
              <a:t>prédire</a:t>
            </a:r>
            <a:r>
              <a:rPr lang="fr-FR" sz="1200" kern="1200" dirty="0" smtClean="0">
                <a:solidFill>
                  <a:schemeClr val="tx1"/>
                </a:solidFill>
                <a:effectLst/>
                <a:latin typeface="+mn-lt"/>
                <a:ea typeface="+mn-ea"/>
                <a:cs typeface="+mn-cs"/>
              </a:rPr>
              <a:t> comment la sécurité alimentaire de la population peut varier.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Un </a:t>
            </a:r>
            <a:r>
              <a:rPr lang="fr-FR" sz="1200" kern="1200" dirty="0" smtClean="0">
                <a:solidFill>
                  <a:schemeClr val="tx1"/>
                </a:solidFill>
                <a:effectLst/>
                <a:latin typeface="+mn-lt"/>
                <a:ea typeface="+mn-ea"/>
                <a:cs typeface="+mn-cs"/>
              </a:rPr>
              <a:t>système d’alerte précoce se caractérise par la collecte et l’interprétation continues de l'information (alimentaire et nutritionnelle, contextuelle) </a:t>
            </a:r>
            <a:r>
              <a:rPr lang="fr-FR" sz="1200" i="1" kern="1200" dirty="0" smtClean="0">
                <a:solidFill>
                  <a:schemeClr val="tx1"/>
                </a:solidFill>
                <a:effectLst/>
                <a:latin typeface="+mn-lt"/>
                <a:ea typeface="+mn-ea"/>
                <a:cs typeface="+mn-cs"/>
              </a:rPr>
              <a:t>plutôt que diagnostic ponctuel – essentiellement surveillance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a:t>
            </a:r>
            <a:r>
              <a:rPr lang="fr-FR" sz="1200" kern="1200" dirty="0" err="1" smtClean="0">
                <a:solidFill>
                  <a:schemeClr val="tx1"/>
                </a:solidFill>
                <a:effectLst/>
                <a:latin typeface="+mn-lt"/>
                <a:ea typeface="+mn-ea"/>
                <a:cs typeface="+mn-cs"/>
              </a:rPr>
              <a:t>SAP</a:t>
            </a:r>
            <a:r>
              <a:rPr lang="fr-FR" sz="1200" kern="1200" dirty="0" smtClean="0">
                <a:solidFill>
                  <a:schemeClr val="tx1"/>
                </a:solidFill>
                <a:effectLst/>
                <a:latin typeface="+mn-lt"/>
                <a:ea typeface="+mn-ea"/>
                <a:cs typeface="+mn-cs"/>
              </a:rPr>
              <a:t> sont liés à la préparation et la planification d'urgence et aux interventions préventives et sont principalement utilisés pour prédire une crise, plutôt que pour évaluer les besoins. </a:t>
            </a:r>
          </a:p>
          <a:p>
            <a:pPr eaLnBrk="0" hangingPunct="0"/>
            <a:r>
              <a:rPr lang="fr-FR" sz="1200" kern="1200" dirty="0" smtClean="0">
                <a:solidFill>
                  <a:schemeClr val="tx1"/>
                </a:solidFill>
                <a:effectLst/>
                <a:latin typeface="+mn-lt"/>
                <a:ea typeface="+mn-ea"/>
                <a:cs typeface="+mn-cs"/>
              </a:rPr>
              <a:t>D’autre part, on présente aussi des initiatives internationales, régionales ou locales, qui constituent des </a:t>
            </a:r>
            <a:r>
              <a:rPr lang="fr-FR" sz="1200" b="1" kern="1200" dirty="0" smtClean="0">
                <a:solidFill>
                  <a:schemeClr val="tx1"/>
                </a:solidFill>
                <a:effectLst/>
                <a:latin typeface="+mn-lt"/>
                <a:ea typeface="+mn-ea"/>
                <a:cs typeface="+mn-cs"/>
              </a:rPr>
              <a:t>plateformes intégrées</a:t>
            </a:r>
            <a:r>
              <a:rPr lang="fr-FR" sz="1200" kern="1200" dirty="0" smtClean="0">
                <a:solidFill>
                  <a:schemeClr val="tx1"/>
                </a:solidFill>
                <a:effectLst/>
                <a:latin typeface="+mn-lt"/>
                <a:ea typeface="+mn-ea"/>
                <a:cs typeface="+mn-cs"/>
              </a:rPr>
              <a:t> facilitant l'analyse multisectorielle de la situation. Parmi elles, le </a:t>
            </a:r>
            <a:r>
              <a:rPr lang="fr-FR" sz="1200" kern="1200" dirty="0" err="1" smtClean="0">
                <a:solidFill>
                  <a:schemeClr val="tx1"/>
                </a:solidFill>
                <a:effectLst/>
                <a:latin typeface="+mn-lt"/>
                <a:ea typeface="+mn-ea"/>
                <a:cs typeface="+mn-cs"/>
              </a:rPr>
              <a:t>PNIN</a:t>
            </a:r>
            <a:r>
              <a:rPr lang="fr-FR" sz="1200" kern="1200" dirty="0" smtClean="0">
                <a:solidFill>
                  <a:schemeClr val="tx1"/>
                </a:solidFill>
                <a:effectLst/>
                <a:latin typeface="+mn-lt"/>
                <a:ea typeface="+mn-ea"/>
                <a:cs typeface="+mn-cs"/>
              </a:rPr>
              <a:t> qui sera présentée plus en détail dans le module 3.3.</a:t>
            </a:r>
          </a:p>
          <a:p>
            <a:pPr lvl="0">
              <a:lnSpc>
                <a:spcPct val="120000"/>
              </a:lnSpc>
            </a:pPr>
            <a:endParaRPr lang="fr-FR" dirty="0" smtClean="0"/>
          </a:p>
          <a:p>
            <a:r>
              <a:rPr lang="fr-FR" b="1" kern="1200" dirty="0" smtClean="0">
                <a:solidFill>
                  <a:schemeClr val="tx1"/>
                </a:solidFill>
                <a:effectLst/>
              </a:rPr>
              <a:t>Sur la </a:t>
            </a:r>
            <a:r>
              <a:rPr lang="fr-FR" b="1" kern="1200" dirty="0" err="1" smtClean="0">
                <a:solidFill>
                  <a:schemeClr val="tx1"/>
                </a:solidFill>
                <a:effectLst/>
              </a:rPr>
              <a:t>FT</a:t>
            </a:r>
            <a:r>
              <a:rPr lang="fr-FR" b="1" kern="1200" dirty="0" smtClean="0">
                <a:solidFill>
                  <a:schemeClr val="tx1"/>
                </a:solidFill>
                <a:effectLst/>
              </a:rPr>
              <a:t>, des exemples (nationaux, régionaux, internationaux) :</a:t>
            </a:r>
            <a:endParaRPr lang="x-none" b="1" kern="1200" dirty="0" smtClean="0">
              <a:solidFill>
                <a:schemeClr val="tx1"/>
              </a:solidFill>
              <a:effectLst/>
            </a:endParaRPr>
          </a:p>
          <a:p>
            <a:r>
              <a:rPr lang="en-GB" kern="1200" dirty="0" smtClean="0">
                <a:solidFill>
                  <a:schemeClr val="tx1"/>
                </a:solidFill>
                <a:effectLst/>
              </a:rPr>
              <a:t>- Global information and Early Warning System (</a:t>
            </a:r>
            <a:r>
              <a:rPr lang="en-GB" kern="1200" dirty="0" err="1" smtClean="0">
                <a:solidFill>
                  <a:schemeClr val="tx1"/>
                </a:solidFill>
                <a:effectLst/>
              </a:rPr>
              <a:t>GIEWS</a:t>
            </a:r>
            <a:r>
              <a:rPr lang="en-GB" kern="1200" dirty="0" smtClean="0">
                <a:solidFill>
                  <a:schemeClr val="tx1"/>
                </a:solidFill>
                <a:effectLst/>
              </a:rPr>
              <a:t>, </a:t>
            </a:r>
            <a:r>
              <a:rPr lang="en-GB" kern="1200" dirty="0" err="1" smtClean="0">
                <a:solidFill>
                  <a:schemeClr val="tx1"/>
                </a:solidFill>
                <a:effectLst/>
              </a:rPr>
              <a:t>FAO</a:t>
            </a:r>
            <a:r>
              <a:rPr lang="en-GB" kern="1200" dirty="0" smtClean="0">
                <a:solidFill>
                  <a:schemeClr val="tx1"/>
                </a:solidFill>
                <a:effectLst/>
              </a:rPr>
              <a:t>)</a:t>
            </a:r>
            <a:r>
              <a:rPr lang="x-none" kern="1200" dirty="0" smtClean="0">
                <a:solidFill>
                  <a:schemeClr val="tx1"/>
                </a:solidFill>
                <a:effectLst/>
              </a:rPr>
              <a:t> </a:t>
            </a:r>
            <a:r>
              <a:rPr lang="en-GB" kern="1200" dirty="0" smtClean="0">
                <a:solidFill>
                  <a:schemeClr val="tx1"/>
                </a:solidFill>
                <a:effectLst/>
              </a:rPr>
              <a:t> http://www.fao.org/giews/country-analysis/en/ </a:t>
            </a:r>
            <a:endParaRPr lang="x-none" kern="1200" dirty="0" smtClean="0">
              <a:solidFill>
                <a:schemeClr val="tx1"/>
              </a:solidFill>
              <a:effectLst/>
            </a:endParaRPr>
          </a:p>
          <a:p>
            <a:r>
              <a:rPr lang="en-GB" kern="1200" dirty="0" smtClean="0">
                <a:solidFill>
                  <a:schemeClr val="tx1"/>
                </a:solidFill>
                <a:effectLst/>
              </a:rPr>
              <a:t>- Famine Early Warning System (</a:t>
            </a:r>
            <a:r>
              <a:rPr lang="en-GB" kern="1200" dirty="0" err="1" smtClean="0">
                <a:solidFill>
                  <a:schemeClr val="tx1"/>
                </a:solidFill>
                <a:effectLst/>
              </a:rPr>
              <a:t>FEWS</a:t>
            </a:r>
            <a:r>
              <a:rPr lang="en-GB" kern="1200" dirty="0" smtClean="0">
                <a:solidFill>
                  <a:schemeClr val="tx1"/>
                </a:solidFill>
                <a:effectLst/>
              </a:rPr>
              <a:t> NET, </a:t>
            </a:r>
            <a:r>
              <a:rPr lang="en-GB" kern="1200" dirty="0" err="1" smtClean="0">
                <a:solidFill>
                  <a:schemeClr val="tx1"/>
                </a:solidFill>
                <a:effectLst/>
              </a:rPr>
              <a:t>USAID</a:t>
            </a:r>
            <a:r>
              <a:rPr lang="en-GB" kern="1200" dirty="0" smtClean="0">
                <a:solidFill>
                  <a:schemeClr val="tx1"/>
                </a:solidFill>
                <a:effectLst/>
              </a:rPr>
              <a:t>) </a:t>
            </a:r>
            <a:r>
              <a:rPr lang="x-none" kern="1200" dirty="0" smtClean="0">
                <a:solidFill>
                  <a:schemeClr val="tx1"/>
                </a:solidFill>
                <a:effectLst/>
              </a:rPr>
              <a:t> </a:t>
            </a:r>
            <a:r>
              <a:rPr lang="en-GB" kern="1200" dirty="0" smtClean="0">
                <a:solidFill>
                  <a:schemeClr val="tx1"/>
                </a:solidFill>
                <a:effectLst/>
              </a:rPr>
              <a:t>https://fews.net/fr/west-africa/niger</a:t>
            </a:r>
            <a:endParaRPr lang="x-none" kern="1200" dirty="0" smtClean="0">
              <a:solidFill>
                <a:schemeClr val="tx1"/>
              </a:solidFill>
              <a:effectLst/>
            </a:endParaRPr>
          </a:p>
          <a:p>
            <a:r>
              <a:rPr lang="en-GB" kern="1200" dirty="0" smtClean="0">
                <a:solidFill>
                  <a:schemeClr val="tx1"/>
                </a:solidFill>
                <a:effectLst/>
              </a:rPr>
              <a:t>- Vulnerability Analysis and Mapping (</a:t>
            </a:r>
            <a:r>
              <a:rPr lang="en-GB" kern="1200" dirty="0" err="1" smtClean="0">
                <a:solidFill>
                  <a:schemeClr val="tx1"/>
                </a:solidFill>
                <a:effectLst/>
              </a:rPr>
              <a:t>VAM</a:t>
            </a:r>
            <a:r>
              <a:rPr lang="en-GB" kern="1200" dirty="0" smtClean="0">
                <a:solidFill>
                  <a:schemeClr val="tx1"/>
                </a:solidFill>
                <a:effectLst/>
              </a:rPr>
              <a:t>, </a:t>
            </a:r>
            <a:r>
              <a:rPr lang="en-GB" kern="1200" dirty="0" err="1" smtClean="0">
                <a:solidFill>
                  <a:schemeClr val="tx1"/>
                </a:solidFill>
                <a:effectLst/>
              </a:rPr>
              <a:t>WFP</a:t>
            </a:r>
            <a:r>
              <a:rPr lang="en-GB" kern="1200" dirty="0" smtClean="0">
                <a:solidFill>
                  <a:schemeClr val="tx1"/>
                </a:solidFill>
                <a:effectLst/>
              </a:rPr>
              <a:t>) </a:t>
            </a:r>
            <a:r>
              <a:rPr lang="x-none" kern="1200" dirty="0" smtClean="0">
                <a:solidFill>
                  <a:schemeClr val="tx1"/>
                </a:solidFill>
                <a:effectLst/>
              </a:rPr>
              <a:t> </a:t>
            </a:r>
            <a:r>
              <a:rPr lang="en-GB" kern="1200" dirty="0" smtClean="0">
                <a:solidFill>
                  <a:schemeClr val="tx1"/>
                </a:solidFill>
                <a:effectLst/>
              </a:rPr>
              <a:t>http://vam.wfp.org/sites/mvam_monitoring/</a:t>
            </a:r>
            <a:endParaRPr lang="x-none" kern="1200" dirty="0" smtClean="0">
              <a:solidFill>
                <a:schemeClr val="tx1"/>
              </a:solidFill>
              <a:effectLst/>
            </a:endParaRPr>
          </a:p>
          <a:p>
            <a:r>
              <a:rPr lang="en-GB" kern="1200" dirty="0" smtClean="0">
                <a:solidFill>
                  <a:schemeClr val="tx1"/>
                </a:solidFill>
                <a:effectLst/>
              </a:rPr>
              <a:t>- Integrated food Security Phase Classification System (</a:t>
            </a:r>
            <a:r>
              <a:rPr lang="en-GB" kern="1200" dirty="0" err="1" smtClean="0">
                <a:solidFill>
                  <a:schemeClr val="tx1"/>
                </a:solidFill>
                <a:effectLst/>
              </a:rPr>
              <a:t>IPC</a:t>
            </a:r>
            <a:r>
              <a:rPr lang="en-GB" kern="1200" dirty="0" smtClean="0">
                <a:solidFill>
                  <a:schemeClr val="tx1"/>
                </a:solidFill>
                <a:effectLst/>
              </a:rPr>
              <a:t>, various) </a:t>
            </a:r>
            <a:r>
              <a:rPr lang="x-none" kern="1200" dirty="0" smtClean="0">
                <a:solidFill>
                  <a:schemeClr val="tx1"/>
                </a:solidFill>
                <a:effectLst/>
              </a:rPr>
              <a:t> </a:t>
            </a:r>
            <a:r>
              <a:rPr lang="fr-FR" kern="1200" dirty="0" smtClean="0">
                <a:solidFill>
                  <a:schemeClr val="tx1"/>
                </a:solidFill>
                <a:effectLst/>
              </a:rPr>
              <a:t>http://www.ipcinfo.org/</a:t>
            </a:r>
            <a:endParaRPr lang="x-none" kern="1200" dirty="0" smtClean="0">
              <a:solidFill>
                <a:schemeClr val="tx1"/>
              </a:solidFill>
              <a:effectLst/>
            </a:endParaRPr>
          </a:p>
          <a:p>
            <a:r>
              <a:rPr lang="fr-FR" kern="1200" dirty="0" smtClean="0">
                <a:solidFill>
                  <a:schemeClr val="tx1"/>
                </a:solidFill>
                <a:effectLst/>
              </a:rPr>
              <a:t>- Cadre Harmonisé (Afrique de l’Ouest) </a:t>
            </a:r>
            <a:r>
              <a:rPr lang="x-none" kern="1200" dirty="0" smtClean="0">
                <a:solidFill>
                  <a:schemeClr val="tx1"/>
                </a:solidFill>
                <a:effectLst/>
              </a:rPr>
              <a:t> </a:t>
            </a:r>
            <a:r>
              <a:rPr lang="fr-FR" kern="1200" dirty="0" smtClean="0">
                <a:solidFill>
                  <a:schemeClr val="tx1"/>
                </a:solidFill>
                <a:effectLst/>
              </a:rPr>
              <a:t>http://ecoagris.cilss.int/index.php/analyse-cadre-harmonise/</a:t>
            </a:r>
            <a:endParaRPr lang="x-none" kern="1200" dirty="0" smtClean="0">
              <a:solidFill>
                <a:schemeClr val="tx1"/>
              </a:solidFill>
              <a:effectLst/>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10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1495766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34. les information fournies</a:t>
            </a:r>
            <a:r>
              <a:rPr lang="fr-FR" sz="1200" b="1" kern="1200" baseline="0" dirty="0" smtClean="0">
                <a:solidFill>
                  <a:schemeClr val="tx1"/>
                </a:solidFill>
                <a:effectLst/>
                <a:latin typeface="+mn-lt"/>
                <a:ea typeface="+mn-ea"/>
                <a:cs typeface="+mn-cs"/>
              </a:rPr>
              <a:t> par les </a:t>
            </a:r>
            <a:r>
              <a:rPr lang="fr-FR" sz="1200" b="1" kern="1200" baseline="0" dirty="0" err="1" smtClean="0">
                <a:solidFill>
                  <a:schemeClr val="tx1"/>
                </a:solidFill>
                <a:effectLst/>
                <a:latin typeface="+mn-lt"/>
                <a:ea typeface="+mn-ea"/>
                <a:cs typeface="+mn-cs"/>
              </a:rPr>
              <a:t>SAP</a:t>
            </a:r>
            <a:endParaRPr lang="fr-FR" sz="1200" b="1" kern="1200" baseline="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plupart des </a:t>
            </a:r>
            <a:r>
              <a:rPr lang="fr-FR" sz="1200" kern="1200" dirty="0" err="1" smtClean="0">
                <a:solidFill>
                  <a:schemeClr val="tx1"/>
                </a:solidFill>
                <a:effectLst/>
                <a:latin typeface="+mn-lt"/>
                <a:ea typeface="+mn-ea"/>
                <a:cs typeface="+mn-cs"/>
              </a:rPr>
              <a:t>SAP</a:t>
            </a:r>
            <a:r>
              <a:rPr lang="fr-FR" sz="1200" kern="1200" dirty="0" smtClean="0">
                <a:solidFill>
                  <a:schemeClr val="tx1"/>
                </a:solidFill>
                <a:effectLst/>
                <a:latin typeface="+mn-lt"/>
                <a:ea typeface="+mn-ea"/>
                <a:cs typeface="+mn-cs"/>
              </a:rPr>
              <a:t> rassemblent des informations provenant  </a:t>
            </a:r>
            <a:r>
              <a:rPr lang="fr-FR"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De </a:t>
            </a:r>
            <a:r>
              <a:rPr lang="fr-FR" sz="1200" kern="1200" dirty="0" smtClean="0">
                <a:solidFill>
                  <a:schemeClr val="tx1"/>
                </a:solidFill>
                <a:effectLst/>
                <a:latin typeface="+mn-lt"/>
                <a:ea typeface="+mn-ea"/>
                <a:cs typeface="+mn-cs"/>
              </a:rPr>
              <a:t>la production agricole (cultures) et de l'élevage;</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Des marchés: commerce intérieur et international (import / export), les prix des denrées de base et du bétail;</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Des groupes vulnérables (monitorage de la pauvreté);</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De la situation nutritionnelle et sanitaire des populations.</a:t>
            </a:r>
          </a:p>
          <a:p>
            <a:pPr lvl="0"/>
            <a:endParaRPr lang="fr-FR"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a:t>
            </a:r>
            <a:r>
              <a:rPr lang="x-none" sz="1200" kern="1200" dirty="0" smtClean="0">
                <a:solidFill>
                  <a:schemeClr val="tx1"/>
                </a:solidFill>
                <a:effectLst/>
                <a:latin typeface="+mn-lt"/>
                <a:ea typeface="+mn-ea"/>
                <a:cs typeface="+mn-cs"/>
              </a:rPr>
              <a:t>ources d’information:</a:t>
            </a:r>
          </a:p>
          <a:p>
            <a:pPr marL="171450" indent="-171450">
              <a:spcAft>
                <a:spcPts val="0"/>
              </a:spcAft>
              <a:buFont typeface="Arial" panose="020B0604020202020204" pitchFamily="34" charset="0"/>
              <a:buChar char="•"/>
            </a:pPr>
            <a:r>
              <a:rPr lang="fr-FR" sz="1200" dirty="0" smtClean="0">
                <a:effectLst/>
              </a:rPr>
              <a:t>Ministère de la Santé Publique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smtClean="0">
                <a:effectLst/>
              </a:rPr>
              <a:t>Ministère de l’Agriculture et l’Élevage et autres Ministères</a:t>
            </a:r>
            <a:endParaRPr lang="x-none" sz="1200" dirty="0" smtClean="0">
              <a:effectLst/>
            </a:endParaRPr>
          </a:p>
          <a:p>
            <a:pPr marL="171450" indent="-171450">
              <a:spcAft>
                <a:spcPts val="0"/>
              </a:spcAft>
              <a:buFont typeface="Arial" panose="020B0604020202020204" pitchFamily="34" charset="0"/>
              <a:buChar char="•"/>
            </a:pPr>
            <a:r>
              <a:rPr lang="en-US" sz="1200" dirty="0" smtClean="0">
                <a:effectLst/>
              </a:rPr>
              <a:t>UNICEF, </a:t>
            </a:r>
            <a:r>
              <a:rPr lang="en-US" sz="1200" dirty="0" err="1" smtClean="0">
                <a:effectLst/>
              </a:rPr>
              <a:t>FAO</a:t>
            </a:r>
            <a:r>
              <a:rPr lang="en-US" sz="1200" dirty="0" smtClean="0">
                <a:effectLst/>
              </a:rPr>
              <a:t>, PAM, WHO, ONG </a:t>
            </a:r>
            <a:endParaRPr lang="x-none" sz="1200" dirty="0" smtClean="0">
              <a:effectLst/>
            </a:endParaRPr>
          </a:p>
          <a:p>
            <a:pPr marL="171450" indent="-171450">
              <a:spcAft>
                <a:spcPts val="0"/>
              </a:spcAft>
              <a:buFont typeface="Arial" panose="020B0604020202020204" pitchFamily="34" charset="0"/>
              <a:buChar char="•"/>
            </a:pPr>
            <a:r>
              <a:rPr lang="fr-FR" sz="1200" dirty="0" smtClean="0">
                <a:effectLst/>
              </a:rPr>
              <a:t>Cluster de nutrition (et santé) ou de sécurité alimentaire </a:t>
            </a:r>
          </a:p>
          <a:p>
            <a:pPr marL="171450" indent="-171450">
              <a:spcAft>
                <a:spcPts val="0"/>
              </a:spcAft>
              <a:buFont typeface="Arial" panose="020B0604020202020204" pitchFamily="34" charset="0"/>
              <a:buChar char="•"/>
            </a:pPr>
            <a:r>
              <a:rPr lang="fr-FR" sz="1200" dirty="0" smtClean="0">
                <a:effectLst/>
              </a:rPr>
              <a:t>Banque Mondiale, </a:t>
            </a:r>
            <a:endParaRPr lang="x-none" sz="1200" dirty="0" smtClean="0">
              <a:effectLst/>
            </a:endParaRPr>
          </a:p>
          <a:p>
            <a:pPr marL="171450" indent="-171450">
              <a:spcAft>
                <a:spcPts val="0"/>
              </a:spcAft>
              <a:buFont typeface="Arial" panose="020B0604020202020204" pitchFamily="34" charset="0"/>
              <a:buChar char="•"/>
            </a:pPr>
            <a:r>
              <a:rPr lang="fr-FR" sz="1200" dirty="0" smtClean="0">
                <a:effectLst/>
              </a:rPr>
              <a:t>Enquêtes nationales ou régionales, données des programmes</a:t>
            </a:r>
            <a:endParaRPr lang="x-none" sz="1200" dirty="0" smtClean="0">
              <a:effectLst/>
              <a:latin typeface="Georgia" panose="02040502050405020303" pitchFamily="18" charset="0"/>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fr-FR" sz="1200" dirty="0" smtClean="0">
                <a:effectLst/>
              </a:rPr>
              <a:t>Presse locale et internationale</a:t>
            </a:r>
            <a:endParaRPr lang="x-none" sz="1200" dirty="0" smtClean="0">
              <a:effectLst/>
            </a:endParaRPr>
          </a:p>
          <a:p>
            <a:pPr marL="171450" indent="-171450">
              <a:spcAft>
                <a:spcPts val="0"/>
              </a:spcAft>
              <a:buFont typeface="Arial" panose="020B0604020202020204" pitchFamily="34" charset="0"/>
              <a:buChar char="•"/>
            </a:pPr>
            <a:r>
              <a:rPr lang="fr-FR" sz="1200" dirty="0" smtClean="0">
                <a:effectLst/>
              </a:rPr>
              <a:t>Notes de presse des institutions</a:t>
            </a:r>
            <a:endParaRPr lang="x-none" sz="1200" dirty="0" smtClean="0">
              <a:effectLst/>
            </a:endParaRPr>
          </a:p>
          <a:p>
            <a:pPr marL="171450" indent="-171450">
              <a:spcAft>
                <a:spcPts val="0"/>
              </a:spcAft>
              <a:buFont typeface="Arial" panose="020B0604020202020204" pitchFamily="34" charset="0"/>
              <a:buChar char="•"/>
            </a:pPr>
            <a:r>
              <a:rPr lang="fr-FR" sz="1200" dirty="0" smtClean="0">
                <a:effectLst/>
              </a:rPr>
              <a:t>Sites web </a:t>
            </a:r>
            <a:endParaRPr lang="x-none" sz="1200" dirty="0" smtClean="0">
              <a:effectLst/>
              <a:latin typeface="Georgia" panose="02040502050405020303" pitchFamily="18" charset="0"/>
              <a:ea typeface="Calibri" panose="020F0502020204030204" pitchFamily="34" charset="0"/>
              <a:cs typeface="Times New Roman" panose="02020603050405020304" pitchFamily="18" charset="0"/>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50</a:t>
            </a:r>
            <a:r>
              <a:rPr lang="fr-FR" sz="1200" b="1" baseline="0" dirty="0" smtClean="0">
                <a:solidFill>
                  <a:schemeClr val="accent6">
                    <a:lumMod val="75000"/>
                  </a:schemeClr>
                </a:solidFill>
              </a:rPr>
              <a:t>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1575960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35. </a:t>
            </a:r>
            <a:r>
              <a:rPr lang="fr-FR" sz="1200" b="1" dirty="0" smtClean="0"/>
              <a:t>Cadre intégré de classification de la sécurité alimentaire (</a:t>
            </a:r>
            <a:r>
              <a:rPr lang="fr-FR" sz="1200" b="1" dirty="0" err="1" smtClean="0"/>
              <a:t>IPC</a:t>
            </a:r>
            <a:r>
              <a:rPr lang="fr-FR" sz="1200" b="1" dirty="0" smtClean="0"/>
              <a:t>)</a:t>
            </a:r>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classification intégrée de la sécurité alimentaire par phase (</a:t>
            </a:r>
            <a:r>
              <a:rPr lang="fr-FR" sz="1200" kern="1200" dirty="0" err="1" smtClean="0">
                <a:solidFill>
                  <a:schemeClr val="tx1"/>
                </a:solidFill>
                <a:effectLst/>
                <a:latin typeface="+mn-lt"/>
                <a:ea typeface="+mn-ea"/>
                <a:cs typeface="+mn-cs"/>
              </a:rPr>
              <a:t>Integrated</a:t>
            </a:r>
            <a:r>
              <a:rPr lang="fr-FR" sz="1200" kern="1200" dirty="0" smtClean="0">
                <a:solidFill>
                  <a:schemeClr val="tx1"/>
                </a:solidFill>
                <a:effectLst/>
                <a:latin typeface="+mn-lt"/>
                <a:ea typeface="+mn-ea"/>
                <a:cs typeface="+mn-cs"/>
              </a:rPr>
              <a:t> Food Security Phase Classification, </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est une initiative novatrice à laquelle participent plusieurs partenaires et qui vise à améliorer l'analyse et la prise de décision en matière de sécurité alimentaire et de nutrition. En utilisant la classification et l'approche analytique de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les gouvernements, les agences des Nations Unies, les </a:t>
            </a:r>
            <a:r>
              <a:rPr lang="fr-FR" sz="1200" kern="1200" dirty="0" err="1" smtClean="0">
                <a:solidFill>
                  <a:schemeClr val="tx1"/>
                </a:solidFill>
                <a:effectLst/>
                <a:latin typeface="+mn-lt"/>
                <a:ea typeface="+mn-ea"/>
                <a:cs typeface="+mn-cs"/>
              </a:rPr>
              <a:t>ONGs</a:t>
            </a:r>
            <a:r>
              <a:rPr lang="fr-FR" sz="1200" kern="1200" dirty="0" smtClean="0">
                <a:solidFill>
                  <a:schemeClr val="tx1"/>
                </a:solidFill>
                <a:effectLst/>
                <a:latin typeface="+mn-lt"/>
                <a:ea typeface="+mn-ea"/>
                <a:cs typeface="+mn-cs"/>
              </a:rPr>
              <a:t>, la société civile et les autres acteurs concernés travaillent ensemble pour déterminer la gravité et l'ampleur de l'insécurité alimentaire aiguë et chronique et des situations de malnutrition aiguë dans un pays, selon des normes scientifiques reconnues au niveau international.</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L'objectif principal de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est de fournir aux décideurs une analyse rigoureuse, factuelle et consensuelle des situations d'insécurité alimentaire et de malnutrition aiguë, afin d'éclairer les réponses d'urgence ainsi que la politique et la programmation à moyen et long terme.</a:t>
            </a:r>
          </a:p>
          <a:p>
            <a:pPr eaLnBrk="0" hangingPunct="0"/>
            <a:r>
              <a:rPr lang="fr-FR" sz="1200" u="sng" kern="1200" dirty="0" smtClean="0">
                <a:solidFill>
                  <a:schemeClr val="tx1"/>
                </a:solidFill>
                <a:effectLst/>
                <a:latin typeface="+mn-lt"/>
                <a:ea typeface="+mn-ea"/>
                <a:cs typeface="+mn-cs"/>
                <a:hlinkClick r:id="rId3"/>
              </a:rPr>
              <a:t>http://www.ipcinfo.org/ipcinfo-website/ipc-overview-and-classification-system/en/</a:t>
            </a:r>
            <a:r>
              <a:rPr lang="fr-FR" sz="1200" kern="1200" dirty="0" smtClean="0">
                <a:solidFill>
                  <a:schemeClr val="tx1"/>
                </a:solidFill>
                <a:effectLst/>
                <a:latin typeface="+mn-lt"/>
                <a:ea typeface="+mn-ea"/>
                <a:cs typeface="+mn-cs"/>
              </a:rPr>
              <a:t>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vise à renforcer et harmoniser les systèmes de </a:t>
            </a:r>
            <a:r>
              <a:rPr lang="fr-FR" sz="1200" kern="1200" dirty="0" err="1" smtClean="0">
                <a:solidFill>
                  <a:schemeClr val="tx1"/>
                </a:solidFill>
                <a:effectLst/>
                <a:latin typeface="+mn-lt"/>
                <a:ea typeface="+mn-ea"/>
                <a:cs typeface="+mn-cs"/>
              </a:rPr>
              <a:t>SAP</a:t>
            </a:r>
            <a:r>
              <a:rPr lang="fr-FR" sz="1200" kern="1200" dirty="0" smtClean="0">
                <a:solidFill>
                  <a:schemeClr val="tx1"/>
                </a:solidFill>
                <a:effectLst/>
                <a:latin typeface="+mn-lt"/>
                <a:ea typeface="+mn-ea"/>
                <a:cs typeface="+mn-cs"/>
              </a:rPr>
              <a:t> existants afin de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Permettre la comparaison d'une situation, d'un lieu à l'autre et au fil du temps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Augmenter la rigueur de l'analyse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Une plus grande transparence des preuves pour étayer les constatations.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L’utilisation d’une </a:t>
            </a:r>
            <a:r>
              <a:rPr lang="fr-FR" sz="1200" b="1" kern="1200" dirty="0" smtClean="0">
                <a:solidFill>
                  <a:schemeClr val="tx1"/>
                </a:solidFill>
                <a:effectLst/>
                <a:latin typeface="+mn-lt"/>
                <a:ea typeface="+mn-ea"/>
                <a:cs typeface="+mn-cs"/>
              </a:rPr>
              <a:t>échelle commune</a:t>
            </a:r>
            <a:r>
              <a:rPr lang="fr-FR" sz="1200" kern="1200" dirty="0" smtClean="0">
                <a:solidFill>
                  <a:schemeClr val="tx1"/>
                </a:solidFill>
                <a:effectLst/>
                <a:latin typeface="+mn-lt"/>
                <a:ea typeface="+mn-ea"/>
                <a:cs typeface="+mn-cs"/>
              </a:rPr>
              <a:t>, comparable d’un pays à l’autre, contribue à faciliter l’identification des </a:t>
            </a:r>
            <a:r>
              <a:rPr lang="fr-FR" sz="1200" b="1" kern="1200" dirty="0" smtClean="0">
                <a:solidFill>
                  <a:schemeClr val="tx1"/>
                </a:solidFill>
                <a:effectLst/>
                <a:latin typeface="+mn-lt"/>
                <a:ea typeface="+mn-ea"/>
                <a:cs typeface="+mn-cs"/>
              </a:rPr>
              <a:t>interventions prioritaires</a:t>
            </a:r>
            <a:r>
              <a:rPr lang="fr-FR" sz="1200" kern="1200" dirty="0" smtClean="0">
                <a:solidFill>
                  <a:schemeClr val="tx1"/>
                </a:solidFill>
                <a:effectLst/>
                <a:latin typeface="+mn-lt"/>
                <a:ea typeface="+mn-ea"/>
                <a:cs typeface="+mn-cs"/>
              </a:rPr>
              <a:t> pour les gouvernements, bailleurs de fonds et agences, afin que les situations ne deviennent pas catastrophiques.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Il </a:t>
            </a:r>
            <a:r>
              <a:rPr lang="fr-FR" sz="1200" kern="1200" dirty="0" smtClean="0">
                <a:solidFill>
                  <a:schemeClr val="tx1"/>
                </a:solidFill>
                <a:effectLst/>
                <a:latin typeface="+mn-lt"/>
                <a:ea typeface="+mn-ea"/>
                <a:cs typeface="+mn-cs"/>
              </a:rPr>
              <a:t>existe trois (3) classifications </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qui distinguent l'insécurité alimentaire aiguë, l'insécurité alimentaire chronique et la malnutrition aiguë, car des décisions spécifiques sont nécessaires pour traiter chaque condition.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est mené selon quatre (4) fonctions qui se renforcent mutuellement : (1) établir un consensus technique ; (2) classer la gravité et identifier les facteurs de risque ; (3) communiquer pour agir ; et (4) assurer le respect des protocoles. Chaque fonction a un objectif spécifique et un ensemble de protocoles directeurs à suivre, afin de garantir que les analyses </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soient rigoureuses, neutres et responsables.</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4029545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36. Les niveaux d’analyse</a:t>
            </a:r>
            <a:r>
              <a:rPr lang="fr-FR" sz="1200" b="1" kern="1200" baseline="0" dirty="0" smtClean="0">
                <a:solidFill>
                  <a:schemeClr val="tx1"/>
                </a:solidFill>
                <a:effectLst/>
                <a:latin typeface="+mn-lt"/>
                <a:ea typeface="+mn-ea"/>
                <a:cs typeface="+mn-cs"/>
              </a:rPr>
              <a:t> de</a:t>
            </a:r>
            <a:r>
              <a:rPr lang="fr-FR" sz="1200" b="1" kern="1200" dirty="0" smtClean="0">
                <a:solidFill>
                  <a:schemeClr val="tx1"/>
                </a:solidFill>
                <a:effectLst/>
                <a:latin typeface="+mn-lt"/>
                <a:ea typeface="+mn-ea"/>
                <a:cs typeface="+mn-cs"/>
              </a:rPr>
              <a:t> L’</a:t>
            </a:r>
            <a:r>
              <a:rPr lang="fr-FR" sz="1200" b="1" kern="1200" dirty="0" err="1" smtClean="0">
                <a:solidFill>
                  <a:schemeClr val="tx1"/>
                </a:solidFill>
                <a:effectLst/>
                <a:latin typeface="+mn-lt"/>
                <a:ea typeface="+mn-ea"/>
                <a:cs typeface="+mn-cs"/>
              </a:rPr>
              <a:t>IPC</a:t>
            </a:r>
            <a:r>
              <a:rPr lang="fr-FR" sz="1200" b="1" kern="1200" dirty="0" smtClean="0">
                <a:solidFill>
                  <a:schemeClr val="tx1"/>
                </a:solidFill>
                <a:effectLst/>
                <a:latin typeface="+mn-lt"/>
                <a:ea typeface="+mn-ea"/>
                <a:cs typeface="+mn-cs"/>
              </a:rPr>
              <a:t>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propose trois niveaux d’analyse:</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Premier niveau : la consommation alimentaire et l’évolution des moyens d’existence.</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Deuxième niveau : la situation nutritionnelle et de mortalité.</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Troisième niveau : la disponibilité alimentaire et l’accès, et la vulnérabilité.</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dirty="0" smtClean="0">
                <a:solidFill>
                  <a:schemeClr val="tx1"/>
                </a:solidFill>
                <a:effectLst/>
                <a:latin typeface="+mn-lt"/>
                <a:ea typeface="+mn-ea"/>
                <a:cs typeface="+mn-cs"/>
              </a:rPr>
              <a:t/>
            </a:r>
            <a:br>
              <a:rPr lang="x-none"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Le tableau montre le résultat de ces analyses à partir des indicateurs de consommation alimentaire (apport calorique, diversité alimentaire et stratégies d’adaptation) et de prévalence de la malnutrition aiguë et mortalité.</a:t>
            </a:r>
            <a:endParaRPr lang="x-none" sz="1200" kern="1200" dirty="0" smtClean="0">
              <a:solidFill>
                <a:schemeClr val="tx1"/>
              </a:solidFill>
              <a:effectLst/>
              <a:latin typeface="+mn-lt"/>
              <a:ea typeface="+mn-ea"/>
              <a:cs typeface="+mn-cs"/>
            </a:endParaRPr>
          </a:p>
          <a:p>
            <a:endParaRPr lang="fr-FR" dirty="0" smtClean="0"/>
          </a:p>
          <a:p>
            <a:pPr algn="ctr"/>
            <a:r>
              <a:rPr lang="fr-FR" sz="1200" b="1" dirty="0" smtClean="0">
                <a:solidFill>
                  <a:srgbClr val="000000"/>
                </a:solidFill>
                <a:latin typeface="Calibri-Bold"/>
              </a:rPr>
              <a:t> </a:t>
            </a:r>
            <a:r>
              <a:rPr lang="fr-FR" sz="1800" b="0" dirty="0" smtClean="0">
                <a:solidFill>
                  <a:srgbClr val="000000"/>
                </a:solidFill>
                <a:latin typeface="ArialMT"/>
              </a:rPr>
              <a:t>	</a:t>
            </a:r>
            <a:r>
              <a:rPr lang="fr-FR" sz="1200" b="1" dirty="0" smtClean="0">
                <a:solidFill>
                  <a:srgbClr val="000000"/>
                </a:solidFill>
                <a:latin typeface="Calibri-Bold"/>
              </a:rPr>
              <a:t>Acceptable</a:t>
            </a:r>
            <a:r>
              <a:rPr lang="fr-FR" sz="1800" b="0" dirty="0" smtClean="0">
                <a:solidFill>
                  <a:srgbClr val="000000"/>
                </a:solidFill>
                <a:latin typeface="ArialMT"/>
              </a:rPr>
              <a:t>	</a:t>
            </a:r>
            <a:r>
              <a:rPr lang="fr-FR" sz="1200" b="1" dirty="0" smtClean="0">
                <a:solidFill>
                  <a:srgbClr val="000000"/>
                </a:solidFill>
                <a:latin typeface="Calibri-Bold"/>
              </a:rPr>
              <a:t>Alerte</a:t>
            </a:r>
            <a:r>
              <a:rPr lang="fr-FR" sz="1800" b="0" dirty="0" smtClean="0">
                <a:solidFill>
                  <a:srgbClr val="000000"/>
                </a:solidFill>
                <a:latin typeface="ArialMT"/>
              </a:rPr>
              <a:t>	</a:t>
            </a:r>
            <a:r>
              <a:rPr lang="fr-FR" sz="1200" b="1" dirty="0" smtClean="0">
                <a:solidFill>
                  <a:srgbClr val="000000"/>
                </a:solidFill>
                <a:latin typeface="Calibri-Bold"/>
              </a:rPr>
              <a:t>Sérieuse</a:t>
            </a:r>
            <a:r>
              <a:rPr lang="fr-FR" sz="1800" b="0" dirty="0" smtClean="0">
                <a:solidFill>
                  <a:srgbClr val="000000"/>
                </a:solidFill>
                <a:latin typeface="ArialMT"/>
              </a:rPr>
              <a:t>	</a:t>
            </a:r>
            <a:r>
              <a:rPr lang="fr-FR" sz="1200" b="1" dirty="0" smtClean="0">
                <a:solidFill>
                  <a:srgbClr val="000000"/>
                </a:solidFill>
                <a:latin typeface="Calibri-Bold"/>
              </a:rPr>
              <a:t>Critique</a:t>
            </a:r>
            <a:r>
              <a:rPr lang="fr-FR" sz="1800" b="0" dirty="0" smtClean="0">
                <a:solidFill>
                  <a:srgbClr val="000000"/>
                </a:solidFill>
                <a:latin typeface="ArialMT"/>
              </a:rPr>
              <a:t>	</a:t>
            </a:r>
            <a:r>
              <a:rPr lang="fr-FR" sz="1200" b="1" dirty="0" smtClean="0">
                <a:solidFill>
                  <a:srgbClr val="000000"/>
                </a:solidFill>
                <a:latin typeface="Calibri-Bold"/>
              </a:rPr>
              <a:t>Critique extrême</a:t>
            </a:r>
            <a:r>
              <a:rPr lang="fr-FR" sz="1800" b="0" dirty="0" smtClean="0">
                <a:solidFill>
                  <a:srgbClr val="000000"/>
                </a:solidFill>
                <a:latin typeface="ArialMT"/>
              </a:rPr>
              <a:t>	</a:t>
            </a:r>
          </a:p>
          <a:p>
            <a:pPr algn="ctr"/>
            <a:r>
              <a:rPr lang="fr-FR" sz="1400" b="1" dirty="0" smtClean="0">
                <a:solidFill>
                  <a:srgbClr val="000000"/>
                </a:solidFill>
                <a:latin typeface="Calibri-Bold"/>
              </a:rPr>
              <a:t>Prévalence de </a:t>
            </a:r>
            <a:r>
              <a:rPr lang="fr-FR" sz="1400" b="1" dirty="0" err="1" smtClean="0">
                <a:solidFill>
                  <a:srgbClr val="000000"/>
                </a:solidFill>
                <a:latin typeface="Calibri-Bold"/>
              </a:rPr>
              <a:t>MAG</a:t>
            </a:r>
            <a:r>
              <a:rPr lang="fr-FR" sz="1400" b="1" dirty="0" smtClean="0">
                <a:solidFill>
                  <a:srgbClr val="000000"/>
                </a:solidFill>
                <a:latin typeface="Calibri-Bold"/>
              </a:rPr>
              <a:t> </a:t>
            </a:r>
            <a:r>
              <a:rPr lang="fr-FR" sz="1100" b="1" dirty="0" smtClean="0">
                <a:solidFill>
                  <a:srgbClr val="000000"/>
                </a:solidFill>
                <a:latin typeface="Calibri-Bold"/>
              </a:rPr>
              <a:t>(Indice poids – taille chez les moins de 5 ans)</a:t>
            </a:r>
            <a:r>
              <a:rPr lang="fr-FR" sz="1800" b="0" dirty="0" smtClean="0">
                <a:solidFill>
                  <a:srgbClr val="000000"/>
                </a:solidFill>
                <a:latin typeface="ArialMT"/>
              </a:rPr>
              <a:t>	</a:t>
            </a:r>
            <a:r>
              <a:rPr lang="fr-FR" sz="1800" b="0" dirty="0" smtClean="0">
                <a:solidFill>
                  <a:srgbClr val="000000"/>
                </a:solidFill>
                <a:latin typeface="Calibri" panose="020F0502020204030204" pitchFamily="34" charset="0"/>
              </a:rPr>
              <a:t>&lt; 5%</a:t>
            </a:r>
            <a:r>
              <a:rPr lang="fr-FR" sz="1800" b="0" dirty="0" smtClean="0">
                <a:solidFill>
                  <a:srgbClr val="000000"/>
                </a:solidFill>
                <a:latin typeface="ArialMT"/>
              </a:rPr>
              <a:t>	</a:t>
            </a:r>
            <a:r>
              <a:rPr lang="fr-FR" sz="1800" b="0" dirty="0" smtClean="0">
                <a:solidFill>
                  <a:srgbClr val="000000"/>
                </a:solidFill>
                <a:latin typeface="Calibri" panose="020F0502020204030204" pitchFamily="34" charset="0"/>
              </a:rPr>
              <a:t>5-9%</a:t>
            </a:r>
            <a:r>
              <a:rPr lang="fr-FR" sz="1800" b="0" dirty="0" smtClean="0">
                <a:solidFill>
                  <a:srgbClr val="000000"/>
                </a:solidFill>
                <a:latin typeface="ArialMT"/>
              </a:rPr>
              <a:t>	</a:t>
            </a:r>
            <a:r>
              <a:rPr lang="fr-FR" sz="1800" b="0" dirty="0" smtClean="0">
                <a:solidFill>
                  <a:srgbClr val="000000"/>
                </a:solidFill>
                <a:latin typeface="Calibri" panose="020F0502020204030204" pitchFamily="34" charset="0"/>
              </a:rPr>
              <a:t>10-14%</a:t>
            </a:r>
            <a:r>
              <a:rPr lang="fr-FR" sz="1800" b="0" dirty="0" smtClean="0">
                <a:solidFill>
                  <a:srgbClr val="000000"/>
                </a:solidFill>
                <a:latin typeface="ArialMT"/>
              </a:rPr>
              <a:t>	</a:t>
            </a:r>
            <a:r>
              <a:rPr lang="fr-FR" sz="1800" b="0" dirty="0" smtClean="0">
                <a:solidFill>
                  <a:srgbClr val="000000"/>
                </a:solidFill>
                <a:latin typeface="Calibri" panose="020F0502020204030204" pitchFamily="34" charset="0"/>
              </a:rPr>
              <a:t>15-329%</a:t>
            </a:r>
            <a:r>
              <a:rPr lang="fr-FR" sz="1800" b="0" dirty="0" smtClean="0">
                <a:solidFill>
                  <a:srgbClr val="000000"/>
                </a:solidFill>
                <a:latin typeface="ArialMT"/>
              </a:rPr>
              <a:t>	</a:t>
            </a:r>
            <a:r>
              <a:rPr lang="fr-FR" sz="1800" b="0" u="sng" dirty="0" smtClean="0">
                <a:solidFill>
                  <a:srgbClr val="000000"/>
                </a:solidFill>
                <a:latin typeface="Calibri" panose="020F0502020204030204" pitchFamily="34" charset="0"/>
              </a:rPr>
              <a:t>&gt; 30%</a:t>
            </a:r>
            <a:r>
              <a:rPr lang="fr-FR" sz="1800" b="0" u="sng" dirty="0" smtClean="0">
                <a:solidFill>
                  <a:srgbClr val="000000"/>
                </a:solidFill>
                <a:latin typeface="ArialMT"/>
              </a:rPr>
              <a:t>	</a:t>
            </a:r>
          </a:p>
          <a:p>
            <a:pPr algn="ctr"/>
            <a:r>
              <a:rPr lang="fr-FR" sz="1400" b="1" u="sng" dirty="0" err="1" smtClean="0">
                <a:solidFill>
                  <a:srgbClr val="000000"/>
                </a:solidFill>
                <a:latin typeface="Calibri-Bold"/>
              </a:rPr>
              <a:t>TBM</a:t>
            </a:r>
            <a:r>
              <a:rPr lang="fr-FR" sz="1400" b="1" u="sng" dirty="0" smtClean="0">
                <a:solidFill>
                  <a:srgbClr val="000000"/>
                </a:solidFill>
                <a:latin typeface="Calibri-Bold"/>
              </a:rPr>
              <a:t> </a:t>
            </a:r>
            <a:r>
              <a:rPr lang="fr-FR" sz="1100" b="1" u="sng" dirty="0" smtClean="0">
                <a:solidFill>
                  <a:srgbClr val="000000"/>
                </a:solidFill>
                <a:latin typeface="Calibri-Bold"/>
              </a:rPr>
              <a:t>(Nombre de décès par 10000 personnes et par jour)</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&lt; 0,5</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&lt; 0,5</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0,5 – 0,99</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1 – 1,99</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&gt;2</a:t>
            </a:r>
            <a:r>
              <a:rPr lang="fr-FR" sz="1800" b="0" u="sng" dirty="0" smtClean="0">
                <a:solidFill>
                  <a:srgbClr val="000000"/>
                </a:solidFill>
                <a:latin typeface="ArialMT"/>
              </a:rPr>
              <a:t>	</a:t>
            </a:r>
          </a:p>
          <a:p>
            <a:pPr algn="ctr"/>
            <a:r>
              <a:rPr lang="fr-FR" sz="1400" b="1" u="sng" dirty="0" smtClean="0">
                <a:solidFill>
                  <a:srgbClr val="000000"/>
                </a:solidFill>
                <a:latin typeface="Calibri-Bold"/>
              </a:rPr>
              <a:t>TM&lt;5 ans </a:t>
            </a:r>
            <a:r>
              <a:rPr lang="fr-FR" sz="1200" b="1" u="sng" dirty="0" smtClean="0">
                <a:solidFill>
                  <a:srgbClr val="000000"/>
                </a:solidFill>
                <a:latin typeface="Calibri-Bold"/>
              </a:rPr>
              <a:t>(</a:t>
            </a:r>
            <a:r>
              <a:rPr lang="fr-FR" sz="1100" b="1" u="sng" dirty="0" smtClean="0">
                <a:solidFill>
                  <a:srgbClr val="000000"/>
                </a:solidFill>
                <a:latin typeface="Calibri-Bold"/>
              </a:rPr>
              <a:t>Nombre de décès par 10000 enfants et par jour)</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&lt; 1 </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&lt; 1</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1 – 1,99</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2 – 3,99</a:t>
            </a:r>
            <a:r>
              <a:rPr lang="fr-FR" sz="1800" b="0" u="sng" dirty="0" smtClean="0">
                <a:solidFill>
                  <a:srgbClr val="000000"/>
                </a:solidFill>
                <a:latin typeface="ArialMT"/>
              </a:rPr>
              <a:t>	</a:t>
            </a:r>
            <a:r>
              <a:rPr lang="fr-FR" sz="1800" b="0" u="sng" dirty="0" smtClean="0">
                <a:solidFill>
                  <a:srgbClr val="000000"/>
                </a:solidFill>
                <a:latin typeface="Calibri" panose="020F0502020204030204" pitchFamily="34" charset="0"/>
              </a:rPr>
              <a:t>&gt;4</a:t>
            </a:r>
            <a:r>
              <a:rPr lang="fr-FR" sz="1800" b="0" u="sng" dirty="0" smtClean="0">
                <a:solidFill>
                  <a:srgbClr val="000000"/>
                </a:solidFill>
                <a:latin typeface="ArialMT"/>
              </a:rPr>
              <a:t>	</a:t>
            </a:r>
          </a:p>
          <a:p>
            <a:endParaRPr lang="fr-FR" b="1"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3525105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37. Le Cadre Harmonisé (</a:t>
            </a:r>
            <a:r>
              <a:rPr lang="fr-FR" sz="1200" b="1" kern="1200" dirty="0" err="1" smtClean="0">
                <a:solidFill>
                  <a:schemeClr val="tx1"/>
                </a:solidFill>
                <a:effectLst/>
                <a:latin typeface="+mn-lt"/>
                <a:ea typeface="+mn-ea"/>
                <a:cs typeface="+mn-cs"/>
              </a:rPr>
              <a:t>CH</a:t>
            </a:r>
            <a:r>
              <a:rPr lang="fr-FR" sz="1200" b="1" kern="1200" dirty="0" smtClean="0">
                <a:solidFill>
                  <a:schemeClr val="tx1"/>
                </a:solidFill>
                <a:effectLst/>
                <a:latin typeface="+mn-lt"/>
                <a:ea typeface="+mn-ea"/>
                <a:cs typeface="+mn-cs"/>
              </a:rPr>
              <a:t>)</a:t>
            </a:r>
            <a:endParaRPr lang="fr-FR" sz="1200" b="0" kern="1200" dirty="0" smtClean="0">
              <a:solidFill>
                <a:schemeClr val="tx1"/>
              </a:solidFill>
              <a:effectLst/>
              <a:latin typeface="+mn-lt"/>
              <a:ea typeface="+mn-ea"/>
              <a:cs typeface="+mn-cs"/>
            </a:endParaRP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Depuis 1999, le Comité permanent Inter-États de Lutte contre la Sécheresse dans le Sahel (</a:t>
            </a:r>
            <a:r>
              <a:rPr lang="fr-FR" sz="1200" kern="1200" dirty="0" err="1" smtClean="0">
                <a:solidFill>
                  <a:schemeClr val="tx1"/>
                </a:solidFill>
                <a:effectLst/>
                <a:latin typeface="+mn-lt"/>
                <a:ea typeface="+mn-ea"/>
                <a:cs typeface="+mn-cs"/>
              </a:rPr>
              <a:t>CILSS</a:t>
            </a:r>
            <a:r>
              <a:rPr lang="fr-FR" sz="1200" kern="1200" dirty="0" smtClean="0">
                <a:solidFill>
                  <a:schemeClr val="tx1"/>
                </a:solidFill>
                <a:effectLst/>
                <a:latin typeface="+mn-lt"/>
                <a:ea typeface="+mn-ea"/>
                <a:cs typeface="+mn-cs"/>
              </a:rPr>
              <a:t>) s'est engagé dans le développement et l'expérimentation du Cadre Harmonisé pour l'analyse et l'identification des zones à risque et des groupes vulnérables au Sahel (Cadre Harmonisé).</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Pour les systèmes nationaux et régionaux de prévention et de gestion des crises alimentaires, le Cadre Harmonisé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est un cadre analytique complet qui prend en compte divers indicateurs des résultats de la sécurité alimentaire et nutritionnelle et l'inférence des facteurs contributifs. En outre, le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améliore la compréhension des concepts, améliore le processus d'estimation des populations vulnérables et renforce le cadre de synergie entre les agents locaux dans différents pays et au niveau régional pour une gestion plus efficace des crises alimentaires. L'utilisation du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permet de renforcer les compétences techniques des fonctionnaires nationaux et des autres acteurs dans les analyses multidimensionnelles de la sécurité alimentaire et nutritionnelle. Tout comme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la force du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est de s'appuyer sur les systèmes d'information sur la sécurité alimentaire et la nutrition déjà en place dans la plupart des pays du Sahel depuis 1985, et plus récemment dans d'autres pays côtiers d'Afrique de l'Ouest. Les développements techniques des outils et des processus du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ont conduit à des similitudes et à une convergence accrue entre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et le CH. L'Unité de soutien mondial (</a:t>
            </a:r>
            <a:r>
              <a:rPr lang="fr-FR" sz="1200" kern="1200" dirty="0" err="1" smtClean="0">
                <a:solidFill>
                  <a:schemeClr val="tx1"/>
                </a:solidFill>
                <a:effectLst/>
                <a:latin typeface="+mn-lt"/>
                <a:ea typeface="+mn-ea"/>
                <a:cs typeface="+mn-cs"/>
              </a:rPr>
              <a:t>GSU</a:t>
            </a:r>
            <a:r>
              <a:rPr lang="fr-FR" sz="1200" kern="1200" dirty="0" smtClean="0">
                <a:solidFill>
                  <a:schemeClr val="tx1"/>
                </a:solidFill>
                <a:effectLst/>
                <a:latin typeface="+mn-lt"/>
                <a:ea typeface="+mn-ea"/>
                <a:cs typeface="+mn-cs"/>
              </a:rPr>
              <a:t>) de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et d'autres partenaires mondiaux de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travaillent en étroite collaboration avec le Comité technique du Cadre harmonisé du </a:t>
            </a:r>
            <a:r>
              <a:rPr lang="fr-FR" sz="1200" kern="1200" dirty="0" err="1" smtClean="0">
                <a:solidFill>
                  <a:schemeClr val="tx1"/>
                </a:solidFill>
                <a:effectLst/>
                <a:latin typeface="+mn-lt"/>
                <a:ea typeface="+mn-ea"/>
                <a:cs typeface="+mn-cs"/>
              </a:rPr>
              <a:t>CILSS</a:t>
            </a:r>
            <a:r>
              <a:rPr lang="fr-FR" sz="1200" kern="1200" dirty="0" smtClean="0">
                <a:solidFill>
                  <a:schemeClr val="tx1"/>
                </a:solidFill>
                <a:effectLst/>
                <a:latin typeface="+mn-lt"/>
                <a:ea typeface="+mn-ea"/>
                <a:cs typeface="+mn-cs"/>
              </a:rPr>
              <a:t>, ce qui permet de tirer des enseignements au niveau interrégional et d'harmoniser le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et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Grâce aux efforts d'harmonisation réalisés au cours des dix (10) dernières années, les approches de l'</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et du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en matière d'insécurité alimentaire aiguë sont très proches l'une de l'autre, avec seulement quelques différences concernant par exemple l'utilisation de certains indicateurs, la classification de la famine et l'estimation de l'aide humanitaire. Sur la base d'une feuille de route commune </a:t>
            </a:r>
            <a:r>
              <a:rPr lang="fr-FR" sz="1200" kern="1200" dirty="0" err="1" smtClean="0">
                <a:solidFill>
                  <a:schemeClr val="tx1"/>
                </a:solidFill>
                <a:effectLst/>
                <a:latin typeface="+mn-lt"/>
                <a:ea typeface="+mn-ea"/>
                <a:cs typeface="+mn-cs"/>
              </a:rPr>
              <a:t>IPC-CH</a:t>
            </a:r>
            <a:r>
              <a:rPr lang="fr-FR" sz="1200" kern="1200" dirty="0" smtClean="0">
                <a:solidFill>
                  <a:schemeClr val="tx1"/>
                </a:solidFill>
                <a:effectLst/>
                <a:latin typeface="+mn-lt"/>
                <a:ea typeface="+mn-ea"/>
                <a:cs typeface="+mn-cs"/>
              </a:rPr>
              <a:t> élaborée en 2017, le </a:t>
            </a:r>
            <a:r>
              <a:rPr lang="fr-FR" sz="1200" kern="1200" dirty="0" err="1" smtClean="0">
                <a:solidFill>
                  <a:schemeClr val="tx1"/>
                </a:solidFill>
                <a:effectLst/>
                <a:latin typeface="+mn-lt"/>
                <a:ea typeface="+mn-ea"/>
                <a:cs typeface="+mn-cs"/>
              </a:rPr>
              <a:t>GSU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soutient le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principalement par des analyses de pays, une consolidation régionale et un contrôle de qualité. En outre, le </a:t>
            </a:r>
            <a:r>
              <a:rPr lang="fr-FR" sz="1200" kern="1200" dirty="0" err="1" smtClean="0">
                <a:solidFill>
                  <a:schemeClr val="tx1"/>
                </a:solidFill>
                <a:effectLst/>
                <a:latin typeface="+mn-lt"/>
                <a:ea typeface="+mn-ea"/>
                <a:cs typeface="+mn-cs"/>
              </a:rPr>
              <a:t>GSU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pilote les classifications </a:t>
            </a:r>
            <a:r>
              <a:rPr lang="fr-FR" sz="1200" kern="1200" dirty="0" err="1" smtClean="0">
                <a:solidFill>
                  <a:schemeClr val="tx1"/>
                </a:solidFill>
                <a:effectLst/>
                <a:latin typeface="+mn-lt"/>
                <a:ea typeface="+mn-ea"/>
                <a:cs typeface="+mn-cs"/>
              </a:rPr>
              <a:t>IPC</a:t>
            </a:r>
            <a:r>
              <a:rPr lang="fr-FR" sz="1200" kern="1200" dirty="0" smtClean="0">
                <a:solidFill>
                  <a:schemeClr val="tx1"/>
                </a:solidFill>
                <a:effectLst/>
                <a:latin typeface="+mn-lt"/>
                <a:ea typeface="+mn-ea"/>
                <a:cs typeface="+mn-cs"/>
              </a:rPr>
              <a:t> de la malnutrition aiguë et de l'insécurité alimentaire chronique en Afrique de l'Ouest et au Sahel afin de renforcer le développement et la mise en œuvre du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et d'améliorer la qualité des analyses.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Il y a 17 pays qui mettent actuellement en œuvre le </a:t>
            </a:r>
            <a:r>
              <a:rPr lang="fr-FR" sz="1200" kern="1200" dirty="0" err="1" smtClean="0">
                <a:solidFill>
                  <a:schemeClr val="tx1"/>
                </a:solidFill>
                <a:effectLst/>
                <a:latin typeface="+mn-lt"/>
                <a:ea typeface="+mn-ea"/>
                <a:cs typeface="+mn-cs"/>
              </a:rPr>
              <a:t>CH</a:t>
            </a:r>
            <a:r>
              <a:rPr lang="fr-FR" sz="1200" kern="1200" dirty="0" smtClean="0">
                <a:solidFill>
                  <a:schemeClr val="tx1"/>
                </a:solidFill>
                <a:effectLst/>
                <a:latin typeface="+mn-lt"/>
                <a:ea typeface="+mn-ea"/>
                <a:cs typeface="+mn-cs"/>
              </a:rPr>
              <a:t> : Burkina Faso, Bénin, Cap-Vert, Tchad, Gambie, Ghana, Guinée, Guinée-Bissau, Côte d'Ivoire, Liberia, Mali, Mauritanie, Niger, Nigeria, Sénégal, Sierra Leone et Togo.</a:t>
            </a:r>
          </a:p>
          <a:p>
            <a:pPr eaLnBrk="0" hangingPunct="0"/>
            <a:endParaRPr lang="fr-FR" sz="1200" kern="1200" dirty="0" smtClean="0">
              <a:solidFill>
                <a:schemeClr val="tx1"/>
              </a:solidFill>
              <a:effectLst/>
              <a:latin typeface="+mn-lt"/>
              <a:ea typeface="+mn-ea"/>
              <a:cs typeface="+mn-cs"/>
            </a:endParaRPr>
          </a:p>
          <a:p>
            <a:pPr eaLnBrk="0" hangingPunct="0"/>
            <a:r>
              <a:rPr lang="fr-FR" sz="1200" u="sng" kern="1200" dirty="0" smtClean="0">
                <a:solidFill>
                  <a:schemeClr val="tx1"/>
                </a:solidFill>
                <a:effectLst/>
                <a:latin typeface="+mn-lt"/>
                <a:ea typeface="+mn-ea"/>
                <a:cs typeface="+mn-cs"/>
                <a:hlinkClick r:id="rId3"/>
              </a:rPr>
              <a:t>http</a:t>
            </a:r>
            <a:r>
              <a:rPr lang="fr-FR" sz="1200" u="sng" kern="1200" dirty="0" smtClean="0">
                <a:solidFill>
                  <a:schemeClr val="tx1"/>
                </a:solidFill>
                <a:effectLst/>
                <a:latin typeface="+mn-lt"/>
                <a:ea typeface="+mn-ea"/>
                <a:cs typeface="+mn-cs"/>
                <a:hlinkClick r:id="rId3"/>
              </a:rPr>
              <a:t>://www.ipcinfo.org/ipcinfo-website/where-what/cadre-harmonise-in-west-africa-and-the-sahel/en/</a:t>
            </a:r>
            <a:r>
              <a:rPr lang="fr-FR" sz="1200" kern="1200" dirty="0" smtClean="0">
                <a:solidFill>
                  <a:schemeClr val="tx1"/>
                </a:solidFill>
                <a:effectLst/>
                <a:latin typeface="+mn-lt"/>
                <a:ea typeface="+mn-ea"/>
                <a:cs typeface="+mn-cs"/>
              </a:rPr>
              <a:t>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 et 40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1709001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38. Un exemple d’analyse </a:t>
            </a:r>
            <a:r>
              <a:rPr lang="fr-FR" b="1" dirty="0" err="1" smtClean="0"/>
              <a:t>IPC-CH</a:t>
            </a:r>
            <a:r>
              <a:rPr lang="fr-FR" b="1" dirty="0" smtClean="0"/>
              <a:t> au Niger</a:t>
            </a:r>
            <a:r>
              <a:rPr lang="fr-FR" dirty="0" smtClean="0"/>
              <a:t>. </a:t>
            </a:r>
          </a:p>
          <a:p>
            <a:endParaRPr lang="fr-FR" dirty="0" smtClean="0"/>
          </a:p>
          <a:p>
            <a:r>
              <a:rPr lang="fr-FR" dirty="0" smtClean="0"/>
              <a:t>Publication de mars 2020 avec les chiffres actuels de cas de malnutrition aiguë attendus pendant la période projetée et les facteurs déterminants à corriger.</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38</a:t>
            </a:fld>
            <a:endParaRPr lang="fr-FR">
              <a:solidFill>
                <a:prstClr val="black"/>
              </a:solidFill>
            </a:endParaRPr>
          </a:p>
        </p:txBody>
      </p:sp>
    </p:spTree>
    <p:extLst>
      <p:ext uri="{BB962C8B-B14F-4D97-AF65-F5344CB8AC3E}">
        <p14:creationId xmlns:p14="http://schemas.microsoft.com/office/powerpoint/2010/main" val="2020611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Diapo 39. Un exemple d’analyse </a:t>
            </a:r>
            <a:r>
              <a:rPr lang="fr-FR" b="1" dirty="0" err="1" smtClean="0"/>
              <a:t>IPC-CH</a:t>
            </a:r>
            <a:r>
              <a:rPr lang="fr-FR" b="1" dirty="0" smtClean="0"/>
              <a:t> au Niger (suite et fin)</a:t>
            </a:r>
            <a:r>
              <a:rPr lang="fr-FR" dirty="0" smtClean="0"/>
              <a:t>. </a:t>
            </a:r>
          </a:p>
          <a:p>
            <a:endParaRPr lang="fr-FR" dirty="0" smtClean="0"/>
          </a:p>
          <a:p>
            <a:r>
              <a:rPr lang="fr-FR" dirty="0" smtClean="0"/>
              <a:t>Cartographie </a:t>
            </a:r>
            <a:r>
              <a:rPr lang="fr-FR" dirty="0" err="1" smtClean="0"/>
              <a:t>IPC-CH</a:t>
            </a:r>
            <a:r>
              <a:rPr lang="fr-FR" dirty="0" smtClean="0"/>
              <a:t> pour les estimations publiées en mars 2020 avec la situation nutritionnelle entre juin 2019 et mai 2020</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20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961502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 Définition d’un Système</a:t>
            </a:r>
            <a:r>
              <a:rPr lang="fr-FR" b="1" baseline="0" dirty="0" smtClean="0"/>
              <a:t> d’Information pour la Nutrition (SIN)</a:t>
            </a:r>
          </a:p>
          <a:p>
            <a:endParaRPr lang="fr-FR" b="1" baseline="0" dirty="0" smtClean="0"/>
          </a:p>
          <a:p>
            <a:pPr eaLnBrk="0" hangingPunct="0"/>
            <a:r>
              <a:rPr lang="fr-FR" sz="1200" kern="1200" dirty="0" smtClean="0">
                <a:solidFill>
                  <a:schemeClr val="tx1"/>
                </a:solidFill>
                <a:effectLst/>
                <a:latin typeface="+mn-lt"/>
                <a:ea typeface="+mn-ea"/>
                <a:cs typeface="+mn-cs"/>
              </a:rPr>
              <a:t>La prise de décisions en nutrition repose de manière déterminante sur la disponibilité en temps voulu de données solides. Le rôle des systèmes d’information pour la nutrition est de produire, d’analyser et de diffuser de telles données.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Un système d’information pour la nutrition comprend la </a:t>
            </a:r>
            <a:r>
              <a:rPr lang="fr-FR" sz="1200" b="1" kern="1200" dirty="0" smtClean="0">
                <a:solidFill>
                  <a:schemeClr val="tx1"/>
                </a:solidFill>
                <a:effectLst/>
                <a:latin typeface="+mn-lt"/>
                <a:ea typeface="+mn-ea"/>
                <a:cs typeface="+mn-cs"/>
              </a:rPr>
              <a:t>collecte</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l’analyse</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l’interprétation</a:t>
            </a:r>
            <a:r>
              <a:rPr lang="fr-FR" sz="1200" kern="1200" dirty="0" smtClean="0">
                <a:solidFill>
                  <a:schemeClr val="tx1"/>
                </a:solidFill>
                <a:effectLst/>
                <a:latin typeface="+mn-lt"/>
                <a:ea typeface="+mn-ea"/>
                <a:cs typeface="+mn-cs"/>
              </a:rPr>
              <a:t> et </a:t>
            </a:r>
            <a:r>
              <a:rPr lang="fr-FR" sz="1200" b="1" kern="1200" dirty="0" smtClean="0">
                <a:solidFill>
                  <a:schemeClr val="tx1"/>
                </a:solidFill>
                <a:effectLst/>
                <a:latin typeface="+mn-lt"/>
                <a:ea typeface="+mn-ea"/>
                <a:cs typeface="+mn-cs"/>
              </a:rPr>
              <a:t>le partage </a:t>
            </a:r>
            <a:r>
              <a:rPr lang="fr-FR" sz="1200" kern="1200" dirty="0" smtClean="0">
                <a:solidFill>
                  <a:schemeClr val="tx1"/>
                </a:solidFill>
                <a:effectLst/>
                <a:latin typeface="+mn-lt"/>
                <a:ea typeface="+mn-ea"/>
                <a:cs typeface="+mn-cs"/>
              </a:rPr>
              <a:t>de données et informations sur le statut nutritionnel des populations et ses déterminants. Les systèmes d’information pour la nutrition regroupent les ressources, les outils et les approches nécessaires pour optimiser le stockage, la récupération et l'utilisation des données et des informations sur l’état nutritionnel des personnes vulnérables et sur les progrès réalisés dans la mise en œuvre des interventions.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Pour être en mesure de préparer des </a:t>
            </a:r>
            <a:r>
              <a:rPr lang="fr-FR" sz="1200" b="1" kern="1200" dirty="0" smtClean="0">
                <a:solidFill>
                  <a:schemeClr val="tx1"/>
                </a:solidFill>
                <a:effectLst/>
                <a:latin typeface="+mn-lt"/>
                <a:ea typeface="+mn-ea"/>
                <a:cs typeface="+mn-cs"/>
              </a:rPr>
              <a:t>interventions appropriées</a:t>
            </a:r>
            <a:r>
              <a:rPr lang="fr-FR" sz="1200" kern="1200" dirty="0" smtClean="0">
                <a:solidFill>
                  <a:schemeClr val="tx1"/>
                </a:solidFill>
                <a:effectLst/>
                <a:latin typeface="+mn-lt"/>
                <a:ea typeface="+mn-ea"/>
                <a:cs typeface="+mn-cs"/>
              </a:rPr>
              <a:t> et d'allouer les </a:t>
            </a:r>
            <a:r>
              <a:rPr lang="fr-FR" sz="1200" b="1" kern="1200" dirty="0" smtClean="0">
                <a:solidFill>
                  <a:schemeClr val="tx1"/>
                </a:solidFill>
                <a:effectLst/>
                <a:latin typeface="+mn-lt"/>
                <a:ea typeface="+mn-ea"/>
                <a:cs typeface="+mn-cs"/>
              </a:rPr>
              <a:t>ressources</a:t>
            </a:r>
            <a:r>
              <a:rPr lang="fr-FR" sz="1200" kern="1200" dirty="0" smtClean="0">
                <a:solidFill>
                  <a:schemeClr val="tx1"/>
                </a:solidFill>
                <a:effectLst/>
                <a:latin typeface="+mn-lt"/>
                <a:ea typeface="+mn-ea"/>
                <a:cs typeface="+mn-cs"/>
              </a:rPr>
              <a:t> limitées, il est essentiel de comprendre </a:t>
            </a:r>
            <a:r>
              <a:rPr lang="fr-FR" sz="1200" b="1" kern="1200" dirty="0" smtClean="0">
                <a:solidFill>
                  <a:schemeClr val="tx1"/>
                </a:solidFill>
                <a:effectLst/>
                <a:latin typeface="+mn-lt"/>
                <a:ea typeface="+mn-ea"/>
                <a:cs typeface="+mn-cs"/>
              </a:rPr>
              <a:t>l'étendue</a:t>
            </a:r>
            <a:r>
              <a:rPr lang="fr-FR" sz="1200" kern="1200" dirty="0" smtClean="0">
                <a:solidFill>
                  <a:schemeClr val="tx1"/>
                </a:solidFill>
                <a:effectLst/>
                <a:latin typeface="+mn-lt"/>
                <a:ea typeface="+mn-ea"/>
                <a:cs typeface="+mn-cs"/>
              </a:rPr>
              <a:t>, la </a:t>
            </a:r>
            <a:r>
              <a:rPr lang="fr-FR" sz="1200" b="1" kern="1200" dirty="0" smtClean="0">
                <a:solidFill>
                  <a:schemeClr val="tx1"/>
                </a:solidFill>
                <a:effectLst/>
                <a:latin typeface="+mn-lt"/>
                <a:ea typeface="+mn-ea"/>
                <a:cs typeface="+mn-cs"/>
              </a:rPr>
              <a:t>circonscription</a:t>
            </a:r>
            <a:r>
              <a:rPr lang="fr-FR" sz="1200" kern="1200" dirty="0" smtClean="0">
                <a:solidFill>
                  <a:schemeClr val="tx1"/>
                </a:solidFill>
                <a:effectLst/>
                <a:latin typeface="+mn-lt"/>
                <a:ea typeface="+mn-ea"/>
                <a:cs typeface="+mn-cs"/>
              </a:rPr>
              <a:t> et les </a:t>
            </a:r>
            <a:r>
              <a:rPr lang="fr-FR" sz="1200" b="1" kern="1200" dirty="0" smtClean="0">
                <a:solidFill>
                  <a:schemeClr val="tx1"/>
                </a:solidFill>
                <a:effectLst/>
                <a:latin typeface="+mn-lt"/>
                <a:ea typeface="+mn-ea"/>
                <a:cs typeface="+mn-cs"/>
              </a:rPr>
              <a:t>déterminants</a:t>
            </a:r>
            <a:r>
              <a:rPr lang="fr-FR" sz="1200" kern="1200" dirty="0" smtClean="0">
                <a:solidFill>
                  <a:schemeClr val="tx1"/>
                </a:solidFill>
                <a:effectLst/>
                <a:latin typeface="+mn-lt"/>
                <a:ea typeface="+mn-ea"/>
                <a:cs typeface="+mn-cs"/>
              </a:rPr>
              <a:t> de la malnutrition. Une gamme de données relatives aux causes immédiates et sous-jacentes de la malnutrition sont donc nécessaires pour être en mesure d'analyser les déterminants, cibler les groupes vulnérables et hiérarchiser des interventions efficaces. Les informations sur la couverture des services et des programmes et l'identification des parties prenantes permettent également de déterminer quelles interventions sont appropriées.</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15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2750827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a:t>
            </a:r>
            <a:r>
              <a:rPr lang="fr-FR" b="1" dirty="0" smtClean="0"/>
              <a:t>40. Titre. Système d’informations en pratique.</a:t>
            </a:r>
            <a:endParaRPr lang="fr-FR" b="1" dirty="0" smtClean="0"/>
          </a:p>
          <a:p>
            <a:pPr marL="0" indent="0">
              <a:buNone/>
            </a:pPr>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25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40</a:t>
            </a:fld>
            <a:endParaRPr lang="fr-FR">
              <a:solidFill>
                <a:prstClr val="black"/>
              </a:solidFill>
            </a:endParaRPr>
          </a:p>
        </p:txBody>
      </p:sp>
    </p:spTree>
    <p:extLst>
      <p:ext uri="{BB962C8B-B14F-4D97-AF65-F5344CB8AC3E}">
        <p14:creationId xmlns:p14="http://schemas.microsoft.com/office/powerpoint/2010/main" val="968334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en-US" b="1" noProof="0" dirty="0" smtClean="0">
                <a:latin typeface="Arial" panose="020B0604020202020204" pitchFamily="34" charset="0"/>
                <a:cs typeface="Arial" panose="020B0604020202020204" pitchFamily="34" charset="0"/>
              </a:rPr>
              <a:t>Diapo 41. Nutrition </a:t>
            </a:r>
            <a:r>
              <a:rPr lang="fr-FR" altLang="en-US" b="1" noProof="0" dirty="0" err="1" smtClean="0">
                <a:latin typeface="Arial" panose="020B0604020202020204" pitchFamily="34" charset="0"/>
                <a:cs typeface="Arial" panose="020B0604020202020204" pitchFamily="34" charset="0"/>
              </a:rPr>
              <a:t>Landscape</a:t>
            </a:r>
            <a:r>
              <a:rPr lang="fr-FR" altLang="en-US" b="1" noProof="0" dirty="0" smtClean="0">
                <a:latin typeface="Arial" panose="020B0604020202020204" pitchFamily="34" charset="0"/>
                <a:cs typeface="Arial" panose="020B0604020202020204" pitchFamily="34" charset="0"/>
              </a:rPr>
              <a:t> Information System (NLIS)</a:t>
            </a:r>
          </a:p>
          <a:p>
            <a:endParaRPr lang="fr-FR" altLang="en-US" noProof="0" dirty="0" smtClean="0">
              <a:latin typeface="Arial" panose="020B0604020202020204" pitchFamily="34" charset="0"/>
              <a:cs typeface="Arial" panose="020B0604020202020204" pitchFamily="34" charset="0"/>
            </a:endParaRPr>
          </a:p>
          <a:p>
            <a:r>
              <a:rPr lang="fr-FR" altLang="en-US" noProof="0" dirty="0" smtClean="0">
                <a:latin typeface="Arial" panose="020B0604020202020204" pitchFamily="34" charset="0"/>
                <a:cs typeface="Arial" panose="020B0604020202020204" pitchFamily="34" charset="0"/>
              </a:rPr>
              <a:t>Le NLIS tire les données des profils nationaux des bases de données disponibles. </a:t>
            </a:r>
          </a:p>
          <a:p>
            <a:endParaRPr lang="fr-FR" altLang="en-US" noProof="0" dirty="0" smtClean="0">
              <a:latin typeface="Arial" panose="020B0604020202020204" pitchFamily="34" charset="0"/>
              <a:cs typeface="Arial" panose="020B0604020202020204" pitchFamily="34" charset="0"/>
            </a:endParaRPr>
          </a:p>
          <a:p>
            <a:r>
              <a:rPr lang="fr-FR" altLang="en-US" noProof="0" dirty="0" smtClean="0">
                <a:latin typeface="Arial" panose="020B0604020202020204" pitchFamily="34" charset="0"/>
                <a:cs typeface="Arial" panose="020B0604020202020204" pitchFamily="34" charset="0"/>
              </a:rPr>
              <a:t>Les sources comprennent l'Organisation mondiale de la santé (OMS), le Fonds des Nations Unies pour l'enfance (UNICEF), la Division des statistiques des Nations unies, le Programme des Nations unies pour le développement (PNUD), l'Organisation des Nations unies pour l'alimentation et l'agriculture (FAO), les enquêtes démographiques et sanitaires (EDS), la Banque mondiale, l'Institut international de recherche sur les politiques alimentaires (IFPRI) et l'Organisation internationale du travail (OIT). Des données plus récentes peuvent être disponibles auprès d'autres sources, y compris des sources nationales. </a:t>
            </a:r>
          </a:p>
          <a:p>
            <a:pPr marL="0" indent="0">
              <a:buNone/>
            </a:pPr>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50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41</a:t>
            </a:fld>
            <a:endParaRPr lang="fr-FR">
              <a:solidFill>
                <a:prstClr val="black"/>
              </a:solidFill>
            </a:endParaRPr>
          </a:p>
        </p:txBody>
      </p:sp>
    </p:spTree>
    <p:extLst>
      <p:ext uri="{BB962C8B-B14F-4D97-AF65-F5344CB8AC3E}">
        <p14:creationId xmlns:p14="http://schemas.microsoft.com/office/powerpoint/2010/main" val="1910875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ltLang="en-US" b="1" noProof="0" dirty="0" smtClean="0">
                <a:latin typeface="Arial" panose="020B0604020202020204" pitchFamily="34" charset="0"/>
                <a:cs typeface="Arial" panose="020B0604020202020204" pitchFamily="34" charset="0"/>
              </a:rPr>
              <a:t>Diapo 42: </a:t>
            </a:r>
            <a:r>
              <a:rPr lang="fr-FR" altLang="en-US" b="1" dirty="0" smtClean="0"/>
              <a:t>Plateforme Nationale pour l’information en nutrition (</a:t>
            </a:r>
            <a:r>
              <a:rPr lang="fr-FR" altLang="en-US" b="1" dirty="0" err="1" smtClean="0"/>
              <a:t>PNIN</a:t>
            </a:r>
            <a:r>
              <a:rPr lang="fr-FR" altLang="en-US" b="1" dirty="0" smtClean="0"/>
              <a:t>)</a:t>
            </a:r>
            <a:endParaRPr lang="fr-FR" altLang="en-US" b="1" noProof="0" dirty="0" smtClean="0">
              <a:latin typeface="Arial" panose="020B0604020202020204" pitchFamily="34" charset="0"/>
              <a:cs typeface="Arial" panose="020B0604020202020204" pitchFamily="34" charset="0"/>
            </a:endParaRPr>
          </a:p>
          <a:p>
            <a:endParaRPr lang="fr-FR" altLang="en-US" noProof="0" dirty="0" smtClean="0">
              <a:latin typeface="Arial" panose="020B0604020202020204" pitchFamily="34" charset="0"/>
              <a:cs typeface="Arial" panose="020B0604020202020204" pitchFamily="34" charset="0"/>
            </a:endParaRPr>
          </a:p>
          <a:p>
            <a:r>
              <a:rPr lang="fr-FR" altLang="en-US" noProof="0" dirty="0" smtClean="0">
                <a:latin typeface="Arial" panose="020B0604020202020204" pitchFamily="34" charset="0"/>
                <a:cs typeface="Arial" panose="020B0604020202020204" pitchFamily="34" charset="0"/>
              </a:rPr>
              <a:t>Traité dans le module 3.3 dont la présentation est prévue dans </a:t>
            </a:r>
            <a:r>
              <a:rPr lang="fr-FR" altLang="en-US" b="0" noProof="0" dirty="0" smtClean="0">
                <a:latin typeface="Arial" panose="020B0604020202020204" pitchFamily="34" charset="0"/>
                <a:cs typeface="Arial" panose="020B0604020202020204" pitchFamily="34" charset="0"/>
              </a:rPr>
              <a:t>l’après-midi</a:t>
            </a:r>
            <a:r>
              <a:rPr lang="fr-FR" altLang="en-US" noProof="0" dirty="0" smtClean="0">
                <a:latin typeface="Arial" panose="020B0604020202020204" pitchFamily="34" charset="0"/>
                <a:cs typeface="Arial" panose="020B0604020202020204" pitchFamily="34" charset="0"/>
              </a:rPr>
              <a:t>. </a:t>
            </a:r>
          </a:p>
          <a:p>
            <a:endParaRPr lang="fr-FR" b="1" dirty="0" smtClean="0"/>
          </a:p>
          <a:p>
            <a:pPr marL="0" indent="0">
              <a:buNone/>
            </a:pPr>
            <a:r>
              <a:rPr lang="fr-FR" altLang="en-US" sz="1200" dirty="0" smtClean="0"/>
              <a:t>Initiative mondiale visant à aider les pays à renforcer les systèmes nationaux d'information en matière de nutrition et à améliorer l'analyse des données afin de mieux éclairer les décisions stratégiques auxquelles ils sont confrontés pour prévenir la malnutrition et ses conséquences.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3132807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3611206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5 : Objectifs d’un système d’information en nutrition</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Poser la question en plénière et recueillir les réponses sur un tableau. Cette diapositive peut être utilisée comme synthèse des réponses</a:t>
            </a:r>
            <a:r>
              <a:rPr lang="fr-FR" sz="1200" i="0" kern="1200" baseline="0" dirty="0" smtClean="0">
                <a:solidFill>
                  <a:schemeClr val="tx1"/>
                </a:solidFill>
                <a:effectLst/>
                <a:latin typeface="+mn-lt"/>
                <a:ea typeface="+mn-ea"/>
                <a:cs typeface="+mn-cs"/>
              </a:rPr>
              <a:t> (3 minutes) </a:t>
            </a:r>
            <a:endParaRPr lang="fr-FR" sz="1200" kern="1200" dirty="0" smtClean="0">
              <a:solidFill>
                <a:schemeClr val="tx1"/>
              </a:solidFill>
              <a:effectLst/>
              <a:latin typeface="+mn-lt"/>
              <a:ea typeface="+mn-ea"/>
              <a:cs typeface="+mn-cs"/>
            </a:endParaRPr>
          </a:p>
          <a:p>
            <a:pPr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Suivre et évaluer la situation nutritionnelle actuelle et future et les programmes, projets ou actions en cours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Identifier des problèmes nutritionnels pour le plaidoyer auprès des décideurs et de l’opinion publique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Aider à la planification de politiques, plans d’action ou programmes. Éclaircir la prise de décision sur les politiques et les stratégies d’intervention, dès leur conception et en termes de pertinence et adéquation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Alerter, en temps opportun, de l’évènement d’une crise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Mobiliser les communautés et booster des actions locales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Analyser les causes et les déterminants des problèmes nutritionnels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Ciblage et identification des bénéficiaires (enfants malnutris, ménages vulnérables…) et</a:t>
            </a:r>
            <a:r>
              <a:rPr lang="fr-FR" sz="1200" kern="1200" baseline="0" dirty="0" smtClean="0">
                <a:solidFill>
                  <a:schemeClr val="tx1"/>
                </a:solidFill>
                <a:effectLst/>
                <a:latin typeface="+mn-lt"/>
                <a:ea typeface="+mn-ea"/>
                <a:cs typeface="+mn-cs"/>
              </a:rPr>
              <a:t> l</a:t>
            </a:r>
            <a:r>
              <a:rPr lang="fr-FR" sz="1200" kern="1200" dirty="0" smtClean="0">
                <a:solidFill>
                  <a:schemeClr val="tx1"/>
                </a:solidFill>
                <a:effectLst/>
                <a:latin typeface="+mn-lt"/>
                <a:ea typeface="+mn-ea"/>
                <a:cs typeface="+mn-cs"/>
              </a:rPr>
              <a:t>'identification des groupes à risque élevé.</a:t>
            </a:r>
          </a:p>
          <a:p>
            <a:pPr marL="0" indent="0">
              <a:buNone/>
            </a:pPr>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4 minutes.</a:t>
            </a:r>
            <a:r>
              <a:rPr lang="fr-FR" sz="1200" b="1" baseline="0" dirty="0" smtClean="0">
                <a:solidFill>
                  <a:schemeClr val="accent6">
                    <a:lumMod val="75000"/>
                  </a:schemeClr>
                </a:solidFill>
              </a:rPr>
              <a:t> </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78711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6. </a:t>
            </a:r>
            <a:r>
              <a:rPr lang="fr-FR" sz="1200" b="1" kern="1200" dirty="0" smtClean="0">
                <a:solidFill>
                  <a:schemeClr val="tx1"/>
                </a:solidFill>
                <a:effectLst/>
                <a:latin typeface="+mn-lt"/>
                <a:ea typeface="+mn-ea"/>
                <a:cs typeface="+mn-cs"/>
              </a:rPr>
              <a:t>Exercice sur ce qu’on mesure.</a:t>
            </a:r>
            <a:endParaRPr lang="fr-FR" b="1" dirty="0" smtClean="0"/>
          </a:p>
          <a:p>
            <a:endParaRPr lang="fr-FR" b="1" dirty="0" smtClean="0"/>
          </a:p>
          <a:p>
            <a:pPr eaLnBrk="0" hangingPunct="0"/>
            <a:r>
              <a:rPr lang="fr-FR" sz="1200" b="1" i="1" kern="1200" dirty="0" smtClean="0">
                <a:solidFill>
                  <a:schemeClr val="tx1"/>
                </a:solidFill>
                <a:effectLst/>
                <a:latin typeface="+mn-lt"/>
                <a:ea typeface="+mn-ea"/>
                <a:cs typeface="+mn-cs"/>
              </a:rPr>
              <a:t>Poser la question en plénière. Un SIN efficace doit permettre de répondre aux questions : « Quoi », « qui », « quand », « où », « pourquoi » et « comment »</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Discuter de ces questions en plénière et présenter les diapositives suivantes comme rappel. Profiter du background et de l’expérience des participants, en leur demandant des exemples. </a:t>
            </a:r>
            <a:r>
              <a:rPr lang="fr-FR" sz="1200" i="1" kern="1200" dirty="0" smtClean="0">
                <a:solidFill>
                  <a:schemeClr val="tx1"/>
                </a:solidFill>
                <a:effectLst/>
                <a:latin typeface="+mn-lt"/>
                <a:ea typeface="+mn-ea"/>
                <a:cs typeface="+mn-cs"/>
              </a:rPr>
              <a:t>Mettre l’accent aux points en italique rouge</a:t>
            </a:r>
            <a:r>
              <a:rPr lang="fr-FR" sz="1200" i="1" kern="1200" baseline="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sur les diapositives. </a:t>
            </a:r>
            <a:endParaRPr lang="fr-FR" sz="1200" kern="1200" dirty="0" smtClean="0">
              <a:solidFill>
                <a:schemeClr val="tx1"/>
              </a:solidFill>
              <a:effectLst/>
              <a:latin typeface="+mn-lt"/>
              <a:ea typeface="+mn-ea"/>
              <a:cs typeface="+mn-cs"/>
            </a:endParaRPr>
          </a:p>
          <a:p>
            <a:endParaRPr lang="fr-FR" b="1" dirty="0" smtClean="0"/>
          </a:p>
          <a:p>
            <a:r>
              <a:rPr lang="fr-FR" sz="1200" b="1" kern="1200" dirty="0" smtClean="0">
                <a:solidFill>
                  <a:schemeClr val="tx1"/>
                </a:solidFill>
                <a:effectLst/>
                <a:latin typeface="+mn-lt"/>
                <a:ea typeface="+mn-ea"/>
                <a:cs typeface="+mn-cs"/>
              </a:rPr>
              <a:t>Un SIN efficace doit permettre de répondre au</a:t>
            </a:r>
            <a:r>
              <a:rPr lang="fr-FR" sz="1200" kern="1200" dirty="0" smtClean="0">
                <a:solidFill>
                  <a:schemeClr val="tx1"/>
                </a:solidFill>
                <a:effectLst/>
                <a:latin typeface="+mn-lt"/>
                <a:ea typeface="+mn-ea"/>
                <a:cs typeface="+mn-cs"/>
              </a:rPr>
              <a:t> : </a:t>
            </a:r>
            <a:endParaRPr lang="x-none"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smtClean="0">
                <a:solidFill>
                  <a:schemeClr val="tx1"/>
                </a:solidFill>
                <a:effectLst/>
                <a:latin typeface="+mn-lt"/>
                <a:ea typeface="+mn-ea"/>
                <a:cs typeface="+mn-cs"/>
              </a:rPr>
              <a:t>« Quoi », La situation nutritionnelle et ses déterminants (causes)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 « Qui », Les groupes vulnérables</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 Quand », Fréquence et périodicité des mesures</a:t>
            </a:r>
            <a:r>
              <a:rPr lang="fr-FR" sz="1200" kern="1200" baseline="0" dirty="0" smtClean="0">
                <a:solidFill>
                  <a:schemeClr val="tx1"/>
                </a:solidFill>
                <a:effectLst/>
                <a:latin typeface="+mn-lt"/>
                <a:ea typeface="+mn-ea"/>
                <a:cs typeface="+mn-cs"/>
              </a:rPr>
              <a:t> </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 Où », Au niveau national</a:t>
            </a:r>
            <a:r>
              <a:rPr lang="fr-FR" sz="1200" kern="1200" baseline="0" dirty="0" smtClean="0">
                <a:solidFill>
                  <a:schemeClr val="tx1"/>
                </a:solidFill>
                <a:effectLst/>
                <a:latin typeface="+mn-lt"/>
                <a:ea typeface="+mn-ea"/>
                <a:cs typeface="+mn-cs"/>
              </a:rPr>
              <a:t> ou au niveau des régions par exemple</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 Pourquoi » Soutenir la prise de décision</a:t>
            </a:r>
            <a:endParaRPr lang="x-non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 Comment », utilisation des indicateurs</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342590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Diapo</a:t>
            </a:r>
            <a:r>
              <a:rPr lang="en-GB" sz="1200" b="1" kern="1200" dirty="0" smtClean="0">
                <a:solidFill>
                  <a:schemeClr val="tx1"/>
                </a:solidFill>
                <a:effectLst/>
                <a:latin typeface="+mn-lt"/>
                <a:ea typeface="+mn-ea"/>
                <a:cs typeface="+mn-cs"/>
              </a:rPr>
              <a:t> 7.</a:t>
            </a:r>
            <a:r>
              <a:rPr lang="en-GB" sz="1200" b="1" kern="1200" baseline="0" dirty="0" smtClean="0">
                <a:solidFill>
                  <a:schemeClr val="tx1"/>
                </a:solidFill>
                <a:effectLst/>
                <a:latin typeface="+mn-lt"/>
                <a:ea typeface="+mn-ea"/>
                <a:cs typeface="+mn-cs"/>
              </a:rPr>
              <a:t> </a:t>
            </a:r>
            <a:r>
              <a:rPr lang="en-GB" sz="1200" b="1" kern="1200" baseline="0" dirty="0" err="1" smtClean="0">
                <a:solidFill>
                  <a:schemeClr val="tx1"/>
                </a:solidFill>
                <a:effectLst/>
                <a:latin typeface="+mn-lt"/>
                <a:ea typeface="+mn-ea"/>
                <a:cs typeface="+mn-cs"/>
              </a:rPr>
              <a:t>Choix</a:t>
            </a:r>
            <a:r>
              <a:rPr lang="en-GB" sz="1200" b="1" kern="1200" baseline="0" dirty="0" smtClean="0">
                <a:solidFill>
                  <a:schemeClr val="tx1"/>
                </a:solidFill>
                <a:effectLst/>
                <a:latin typeface="+mn-lt"/>
                <a:ea typeface="+mn-ea"/>
                <a:cs typeface="+mn-cs"/>
              </a:rPr>
              <a:t> des </a:t>
            </a:r>
            <a:r>
              <a:rPr lang="en-GB" sz="1200" b="1" kern="1200" baseline="0" dirty="0" err="1" smtClean="0">
                <a:solidFill>
                  <a:schemeClr val="tx1"/>
                </a:solidFill>
                <a:effectLst/>
                <a:latin typeface="+mn-lt"/>
                <a:ea typeface="+mn-ea"/>
                <a:cs typeface="+mn-cs"/>
              </a:rPr>
              <a:t>indicateurs</a:t>
            </a:r>
            <a:endParaRPr lang="en-GB" sz="1200" b="1" kern="1200" baseline="0" dirty="0" smtClean="0">
              <a:solidFill>
                <a:schemeClr val="tx1"/>
              </a:solidFill>
              <a:effectLst/>
              <a:latin typeface="+mn-lt"/>
              <a:ea typeface="+mn-ea"/>
              <a:cs typeface="+mn-cs"/>
            </a:endParaRPr>
          </a:p>
          <a:p>
            <a:r>
              <a:rPr lang="fr-FR" dirty="0" smtClean="0"/>
              <a:t> </a:t>
            </a:r>
          </a:p>
          <a:p>
            <a:pPr marL="0" marR="0" lvl="0" indent="0" algn="l" defTabSz="914400" rtl="0" eaLnBrk="0" fontAlgn="auto" latinLnBrk="0" hangingPunct="0">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 </a:t>
            </a:r>
            <a:r>
              <a:rPr lang="fr-FR" sz="1200" b="1" kern="1200" dirty="0" smtClean="0">
                <a:solidFill>
                  <a:schemeClr val="tx1"/>
                </a:solidFill>
                <a:effectLst/>
                <a:latin typeface="+mn-lt"/>
                <a:ea typeface="+mn-ea"/>
                <a:cs typeface="+mn-cs"/>
              </a:rPr>
              <a:t>indicateur</a:t>
            </a:r>
            <a:r>
              <a:rPr lang="fr-FR" sz="1200" kern="1200" dirty="0" smtClean="0">
                <a:solidFill>
                  <a:schemeClr val="tx1"/>
                </a:solidFill>
                <a:effectLst/>
                <a:latin typeface="+mn-lt"/>
                <a:ea typeface="+mn-ea"/>
                <a:cs typeface="+mn-cs"/>
              </a:rPr>
              <a:t> est une information ou un ensemble d'informations observables et mesurables contribuant à montrer les changements obtenus ou les progrès accomplis et à l'appréciation d'une situation. Un indicateur doit être:</a:t>
            </a:r>
            <a:r>
              <a:rPr lang="fr-FR" sz="1200" kern="1200" baseline="0" dirty="0" smtClean="0">
                <a:solidFill>
                  <a:schemeClr val="tx1"/>
                </a:solidFill>
                <a:effectLst/>
                <a:latin typeface="+mn-lt"/>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endParaRPr lang="x-none"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Valide : </a:t>
            </a:r>
            <a:r>
              <a:rPr lang="fr-FR" sz="1200" kern="1200" dirty="0" smtClean="0">
                <a:solidFill>
                  <a:schemeClr val="tx1"/>
                </a:solidFill>
                <a:effectLst/>
                <a:latin typeface="+mn-lt"/>
                <a:ea typeface="+mn-ea"/>
                <a:cs typeface="+mn-cs"/>
              </a:rPr>
              <a:t>mesure exacte d’un comportement, d’une pratique ou d’une tâche qui sont l’extrant ou l’effet attendus de l’intervention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Reproductibles</a:t>
            </a:r>
            <a:r>
              <a:rPr lang="fr-FR" sz="1200" kern="1200" dirty="0" smtClean="0">
                <a:solidFill>
                  <a:schemeClr val="tx1"/>
                </a:solidFill>
                <a:effectLst/>
                <a:latin typeface="+mn-lt"/>
                <a:ea typeface="+mn-ea"/>
                <a:cs typeface="+mn-cs"/>
              </a:rPr>
              <a:t> : doivent mesurer l’effet cherché et toujours de la même manière, quelle que soit la personne, le temps et le lieu (les principes de l’épidémiologie)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Fiable : </a:t>
            </a:r>
            <a:r>
              <a:rPr lang="fr-FR" sz="1200" kern="1200" dirty="0" smtClean="0">
                <a:solidFill>
                  <a:schemeClr val="tx1"/>
                </a:solidFill>
                <a:effectLst/>
                <a:latin typeface="+mn-lt"/>
                <a:ea typeface="+mn-ea"/>
                <a:cs typeface="+mn-cs"/>
              </a:rPr>
              <a:t>mesurable de manière constante dans le temps et de la même façon par différents observateurs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Précis : </a:t>
            </a:r>
            <a:r>
              <a:rPr lang="fr-FR" sz="1200" kern="1200" dirty="0" smtClean="0">
                <a:solidFill>
                  <a:schemeClr val="tx1"/>
                </a:solidFill>
                <a:effectLst/>
                <a:latin typeface="+mn-lt"/>
                <a:ea typeface="+mn-ea"/>
                <a:cs typeface="+mn-cs"/>
              </a:rPr>
              <a:t>défini en termes clairs</a:t>
            </a:r>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du point de vue opérationnel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Mesurable </a:t>
            </a:r>
            <a:r>
              <a:rPr lang="fr-FR" sz="1200" kern="1200" dirty="0" smtClean="0">
                <a:solidFill>
                  <a:schemeClr val="tx1"/>
                </a:solidFill>
                <a:effectLst/>
                <a:latin typeface="+mn-lt"/>
                <a:ea typeface="+mn-ea"/>
                <a:cs typeface="+mn-cs"/>
              </a:rPr>
              <a:t>: quantifiable au moyen des outils et méthodes disponibles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Opportun : </a:t>
            </a:r>
            <a:r>
              <a:rPr lang="fr-FR" sz="1200" b="0" kern="1200" dirty="0" smtClean="0">
                <a:solidFill>
                  <a:schemeClr val="tx1"/>
                </a:solidFill>
                <a:effectLst/>
                <a:latin typeface="+mn-lt"/>
                <a:ea typeface="+mn-ea"/>
                <a:cs typeface="+mn-cs"/>
              </a:rPr>
              <a:t>F</a:t>
            </a:r>
            <a:r>
              <a:rPr lang="fr-FR" sz="1200" kern="1200" dirty="0" smtClean="0">
                <a:solidFill>
                  <a:schemeClr val="tx1"/>
                </a:solidFill>
                <a:effectLst/>
                <a:latin typeface="+mn-lt"/>
                <a:ea typeface="+mn-ea"/>
                <a:cs typeface="+mn-cs"/>
              </a:rPr>
              <a:t>ournir</a:t>
            </a:r>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une mesure à des intervalles temporels pertinents et appropriés compte tenu des buts et activités du programme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Important pour le programme </a:t>
            </a:r>
            <a:r>
              <a:rPr lang="fr-FR" sz="1200" kern="1200" dirty="0" smtClean="0">
                <a:solidFill>
                  <a:schemeClr val="tx1"/>
                </a:solidFill>
                <a:effectLst/>
                <a:latin typeface="+mn-lt"/>
                <a:ea typeface="+mn-ea"/>
                <a:cs typeface="+mn-cs"/>
              </a:rPr>
              <a:t>: lié au programme ou à la réalisation des objectifs du programme. Fortement associés à l’effet cherché (précision et sensibilité)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Faciles et rapides à mesurer</a:t>
            </a:r>
            <a:r>
              <a:rPr lang="fr-FR" sz="1200" kern="1200" dirty="0" smtClean="0">
                <a:solidFill>
                  <a:schemeClr val="tx1"/>
                </a:solidFill>
                <a:effectLst/>
                <a:latin typeface="+mn-lt"/>
                <a:ea typeface="+mn-ea"/>
                <a:cs typeface="+mn-cs"/>
              </a:rPr>
              <a:t>, et à </a:t>
            </a:r>
            <a:r>
              <a:rPr lang="fr-FR" sz="1200" b="1" kern="1200" dirty="0" smtClean="0">
                <a:solidFill>
                  <a:schemeClr val="tx1"/>
                </a:solidFill>
                <a:effectLst/>
                <a:latin typeface="+mn-lt"/>
                <a:ea typeface="+mn-ea"/>
                <a:cs typeface="+mn-cs"/>
              </a:rPr>
              <a:t>faible coût</a:t>
            </a:r>
            <a:r>
              <a:rPr lang="fr-FR" sz="1200" kern="1200" dirty="0" smtClean="0">
                <a:solidFill>
                  <a:schemeClr val="tx1"/>
                </a:solidFill>
                <a:effectLst/>
                <a:latin typeface="+mn-lt"/>
                <a:ea typeface="+mn-ea"/>
                <a:cs typeface="+mn-cs"/>
              </a:rPr>
              <a:t> (temps et argent).</a:t>
            </a:r>
          </a:p>
          <a:p>
            <a:endParaRPr lang="fr-FR"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L’indicateur doit être choisi ou défini en </a:t>
            </a:r>
            <a:r>
              <a:rPr lang="fr-FR" sz="1200" b="1" kern="1200" dirty="0" smtClean="0">
                <a:solidFill>
                  <a:schemeClr val="tx1"/>
                </a:solidFill>
                <a:effectLst/>
                <a:latin typeface="+mn-lt"/>
                <a:ea typeface="+mn-ea"/>
                <a:cs typeface="+mn-cs"/>
              </a:rPr>
              <a:t>termes précis et sans ambigüité</a:t>
            </a:r>
            <a:r>
              <a:rPr lang="fr-FR" sz="1200" kern="1200" dirty="0" smtClean="0">
                <a:solidFill>
                  <a:schemeClr val="tx1"/>
                </a:solidFill>
                <a:effectLst/>
                <a:latin typeface="+mn-lt"/>
                <a:ea typeface="+mn-ea"/>
                <a:cs typeface="+mn-cs"/>
              </a:rPr>
              <a:t> tout en décrivant clairement et exactement ce qui est mesuré.</a:t>
            </a:r>
            <a:r>
              <a:rPr lang="fr-FR" dirty="0" smtClean="0"/>
              <a:t>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113461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8.</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Fréquence et périodicité des mesures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fréquence et la périodicité auxquelles les indicateurs doivent être mesurés et communiqués, dépendent de la sensibilité de l'indicateur lui-même pour détecter des changements dans une situation. Certains changements nécessitent une longue période de temps pour être détectés, d’autres varient plus rapidement de sorte que les changements peuvent être détectés sur des courtes périodes.</a:t>
            </a:r>
          </a:p>
          <a:p>
            <a:pPr eaLnBrk="0" hangingPunct="0"/>
            <a:endParaRPr lang="fr-FR" sz="1200" i="1"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Demander aux participants s’ils peuvent donner des exemples</a:t>
            </a:r>
            <a:r>
              <a:rPr lang="fr-FR" sz="1200" kern="1200" dirty="0" smtClean="0">
                <a:solidFill>
                  <a:schemeClr val="tx1"/>
                </a:solidFill>
                <a:effectLst/>
                <a:latin typeface="+mn-lt"/>
                <a:ea typeface="+mn-ea"/>
                <a:cs typeface="+mn-cs"/>
              </a:rPr>
              <a:t>. (1 minute)</a:t>
            </a:r>
          </a:p>
          <a:p>
            <a:pPr lvl="0" eaLnBrk="0" hangingPunct="0"/>
            <a:endParaRPr lang="fr-FR" sz="1200" kern="1200" dirty="0" smtClean="0">
              <a:solidFill>
                <a:schemeClr val="tx1"/>
              </a:solidFill>
              <a:effectLst/>
              <a:latin typeface="+mn-lt"/>
              <a:ea typeface="+mn-ea"/>
              <a:cs typeface="+mn-cs"/>
            </a:endParaRPr>
          </a:p>
          <a:p>
            <a:pPr lvl="0" eaLnBrk="0" hangingPunct="0"/>
            <a:r>
              <a:rPr lang="fr-FR" sz="1200" kern="1200" dirty="0" smtClean="0">
                <a:solidFill>
                  <a:schemeClr val="tx1"/>
                </a:solidFill>
                <a:effectLst/>
                <a:latin typeface="+mn-lt"/>
                <a:ea typeface="+mn-ea"/>
                <a:cs typeface="+mn-cs"/>
              </a:rPr>
              <a:t>Voici quelques exemples:</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Le retard de la croissance peut prendre des mois (ou années) avant de changer de manière significative mais la malnutrition aiguë peut changer rapidement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Le changement de comportements (</a:t>
            </a:r>
            <a:r>
              <a:rPr lang="fr-FR" sz="1200" i="1" kern="1200" dirty="0" err="1" smtClean="0">
                <a:solidFill>
                  <a:schemeClr val="tx1"/>
                </a:solidFill>
                <a:effectLst/>
                <a:latin typeface="+mn-lt"/>
                <a:ea typeface="+mn-ea"/>
                <a:cs typeface="+mn-cs"/>
              </a:rPr>
              <a:t>ANJE</a:t>
            </a:r>
            <a:r>
              <a:rPr lang="fr-FR" sz="1200" i="1" kern="1200" dirty="0" smtClean="0">
                <a:solidFill>
                  <a:schemeClr val="tx1"/>
                </a:solidFill>
                <a:effectLst/>
                <a:latin typeface="+mn-lt"/>
                <a:ea typeface="+mn-ea"/>
                <a:cs typeface="+mn-cs"/>
              </a:rPr>
              <a:t> par exemple) prend longtemps ;</a:t>
            </a:r>
          </a:p>
          <a:p>
            <a:pPr marL="171450" lvl="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La disponibilité de l'eau ou la disponibilité alimentaire sont soumises à des variations saisonnières.</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CLIC. ATTENTION !</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Une collecte de données trop fréquente non justifiée implique plus de travail, plus de ressources et plus de données à analyser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 moment où la période à laquelle prendre les mesures est également essentiel pour faire des comparaisons et l’analyse de tendances. Ainsi, il importe de prendre en compte </a:t>
            </a:r>
            <a:r>
              <a:rPr lang="fr-FR" sz="1200" b="1" kern="1200" dirty="0" smtClean="0">
                <a:solidFill>
                  <a:schemeClr val="tx1"/>
                </a:solidFill>
                <a:effectLst/>
                <a:latin typeface="+mn-lt"/>
                <a:ea typeface="+mn-ea"/>
                <a:cs typeface="+mn-cs"/>
              </a:rPr>
              <a:t>la saisonnalité</a:t>
            </a:r>
            <a:r>
              <a:rPr lang="fr-FR" sz="1200" kern="1200" dirty="0" smtClean="0">
                <a:solidFill>
                  <a:schemeClr val="tx1"/>
                </a:solidFill>
                <a:effectLst/>
                <a:latin typeface="+mn-lt"/>
                <a:ea typeface="+mn-ea"/>
                <a:cs typeface="+mn-cs"/>
              </a:rPr>
              <a:t> (chaque année à la même période, prendre en considération). Il importe également de prendre en considération le temps écoulé entre la mise en œuvre de certaines activités et la mesure des indicateurs d'impact ou de durabilité.</a:t>
            </a:r>
          </a:p>
          <a:p>
            <a:pPr eaLnBrk="0" hangingPunct="0"/>
            <a:endParaRPr lang="fr-FR" sz="1200" kern="1200" dirty="0" smtClean="0">
              <a:solidFill>
                <a:schemeClr val="tx1"/>
              </a:solidFill>
              <a:effectLst/>
              <a:latin typeface="+mn-lt"/>
              <a:ea typeface="+mn-ea"/>
              <a:cs typeface="+mn-cs"/>
            </a:endParaRPr>
          </a:p>
          <a:p>
            <a:pPr lvl="0" eaLnBrk="0" hangingPunct="0"/>
            <a:r>
              <a:rPr lang="fr-FR" sz="1200" i="1" kern="1200" dirty="0" smtClean="0">
                <a:solidFill>
                  <a:schemeClr val="tx1"/>
                </a:solidFill>
                <a:effectLst/>
                <a:latin typeface="+mn-lt"/>
                <a:ea typeface="+mn-ea"/>
                <a:cs typeface="+mn-cs"/>
              </a:rPr>
              <a:t>Un changement positif de l’indice de diversité alimentaire des ménages suite à une distribution alimentaire (mesuré par </a:t>
            </a:r>
            <a:r>
              <a:rPr lang="fr-FR" sz="1200" i="1" kern="1200" dirty="0" err="1" smtClean="0">
                <a:solidFill>
                  <a:schemeClr val="tx1"/>
                </a:solidFill>
                <a:effectLst/>
                <a:latin typeface="+mn-lt"/>
                <a:ea typeface="+mn-ea"/>
                <a:cs typeface="+mn-cs"/>
              </a:rPr>
              <a:t>PDM</a:t>
            </a:r>
            <a:r>
              <a:rPr lang="fr-FR" sz="1200" i="1" kern="1200" dirty="0" smtClean="0">
                <a:solidFill>
                  <a:schemeClr val="tx1"/>
                </a:solidFill>
                <a:effectLst/>
                <a:latin typeface="+mn-lt"/>
                <a:ea typeface="+mn-ea"/>
                <a:cs typeface="+mn-cs"/>
              </a:rPr>
              <a:t>) ne peut pas être considéré un changement à long terme et durable</a:t>
            </a:r>
            <a:r>
              <a:rPr lang="fr-FR" sz="1200" kern="1200" dirty="0" smtClean="0">
                <a:solidFill>
                  <a:schemeClr val="tx1"/>
                </a:solidFill>
                <a:effectLst/>
                <a:latin typeface="+mn-lt"/>
                <a:ea typeface="+mn-ea"/>
                <a:cs typeface="+mn-cs"/>
              </a:rPr>
              <a:t>.</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2 minutes 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48674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9.</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Groupes prioritaires cible des indicateurs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Les groupes les plus vulnérables</a:t>
            </a:r>
            <a:r>
              <a:rPr lang="fr-FR" sz="1200" kern="1200" dirty="0" smtClean="0">
                <a:solidFill>
                  <a:schemeClr val="tx1"/>
                </a:solidFill>
                <a:effectLst/>
                <a:latin typeface="+mn-lt"/>
                <a:ea typeface="+mn-ea"/>
                <a:cs typeface="+mn-cs"/>
              </a:rPr>
              <a:t> (individus, ménages ou groupes) sont généralement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enfants âgés de 0 à 59 mois ou de 6 à 59 mois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ménages (pauvres / vulnérables / bénéficiaires des programmes)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femmes enceintes / allaitantes.</a:t>
            </a:r>
          </a:p>
          <a:p>
            <a:pPr eaLnBrk="0" hangingPunct="0"/>
            <a:endParaRPr lang="fr-FR" sz="1200" kern="1200" dirty="0" smtClean="0">
              <a:solidFill>
                <a:schemeClr val="tx1"/>
              </a:solidFill>
              <a:effectLst/>
              <a:latin typeface="+mn-lt"/>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fr-FR" sz="1200" b="1" i="1" kern="1200" dirty="0" smtClean="0">
                <a:solidFill>
                  <a:schemeClr val="tx1"/>
                </a:solidFill>
                <a:effectLst/>
                <a:latin typeface="+mn-lt"/>
                <a:ea typeface="+mn-ea"/>
                <a:cs typeface="+mn-cs"/>
              </a:rPr>
              <a:t>Discuter des raisons par lesquelles les enfants âgés de 0 à 59 mois ou de 6 à 59 mois sont la cible de la plupart des mesures </a:t>
            </a:r>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CLIC</a:t>
            </a:r>
            <a:r>
              <a:rPr lang="fr-FR" sz="1200" kern="1200" baseline="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les enfants les plus jeunes sont les plus exposés aux chocs (manque de nourriture, maladie) et par conséquent, leur statut nutritionnel est plus susceptible à des changements.</a:t>
            </a:r>
          </a:p>
          <a:p>
            <a:pPr eaLnBrk="0" hangingPunct="0"/>
            <a:endParaRPr lang="fr-FR" sz="1200" kern="1200" dirty="0" smtClean="0">
              <a:solidFill>
                <a:schemeClr val="tx1"/>
              </a:solidFill>
              <a:effectLst/>
              <a:latin typeface="+mn-lt"/>
              <a:ea typeface="+mn-ea"/>
              <a:cs typeface="+mn-cs"/>
            </a:endParaRPr>
          </a:p>
          <a:p>
            <a:pPr marL="17145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En parlant d’autres groupes cible demander aux participants le « pourquoi » : personnes âgées, filles adolescentes, réfugiés, déplacés, d'autres qui sont vulnérables sur le plan nutritionnel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a:t>
            </a:r>
            <a:r>
              <a:rPr lang="fr-FR" sz="1200" b="1" baseline="0" dirty="0" smtClean="0">
                <a:solidFill>
                  <a:schemeClr val="accent6">
                    <a:lumMod val="75000"/>
                  </a:schemeClr>
                </a:solidFill>
              </a:rPr>
              <a:t> et 30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154922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23/02/2021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30325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23/02/2021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96295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23/02/2021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05999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4572000" y="2852936"/>
            <a:ext cx="4320480" cy="1656184"/>
          </a:xfrm>
          <a:prstGeom prst="rect">
            <a:avLst/>
          </a:prstGeom>
        </p:spPr>
        <p:txBody>
          <a:bodyPr vert="horz" lIns="91440" tIns="45720" rIns="91440" bIns="45720" rtlCol="0" anchor="ctr">
            <a:normAutofit/>
          </a:bodyPr>
          <a:lstStyle>
            <a:lvl1pPr>
              <a:defRPr cap="none" baseline="0"/>
            </a:lvl1pPr>
          </a:lstStyle>
          <a:p>
            <a:r>
              <a:rPr lang="fr-FR"/>
              <a:t>Title</a:t>
            </a:r>
            <a:endParaRPr lang="fr-FR" dirty="0"/>
          </a:p>
        </p:txBody>
      </p:sp>
      <p:sp>
        <p:nvSpPr>
          <p:cNvPr id="8" name="Espace réservé du texte 2"/>
          <p:cNvSpPr>
            <a:spLocks noGrp="1"/>
          </p:cNvSpPr>
          <p:nvPr>
            <p:ph idx="1" hasCustomPrompt="1"/>
          </p:nvPr>
        </p:nvSpPr>
        <p:spPr>
          <a:xfrm>
            <a:off x="4572000" y="4797152"/>
            <a:ext cx="432048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endParaRPr lang="fr-FR" dirty="0"/>
          </a:p>
        </p:txBody>
      </p:sp>
      <p:sp>
        <p:nvSpPr>
          <p:cNvPr id="6" name="Espace réservé du contenu 5"/>
          <p:cNvSpPr>
            <a:spLocks noGrp="1"/>
          </p:cNvSpPr>
          <p:nvPr>
            <p:ph sz="quarter" idx="10" hasCustomPrompt="1"/>
          </p:nvPr>
        </p:nvSpPr>
        <p:spPr>
          <a:xfrm>
            <a:off x="4572000" y="6022109"/>
            <a:ext cx="4320480" cy="503237"/>
          </a:xfrm>
        </p:spPr>
        <p:txBody>
          <a:bodyPr anchor="ctr" anchorCtr="0">
            <a:normAutofit/>
          </a:bodyPr>
          <a:lstStyle>
            <a:lvl1pPr>
              <a:defRPr sz="1350" b="1">
                <a:solidFill>
                  <a:schemeClr val="tx1"/>
                </a:solidFill>
              </a:defRPr>
            </a:lvl1pPr>
          </a:lstStyle>
          <a:p>
            <a:pPr lvl="0"/>
            <a:r>
              <a:rPr lang="fr-FR"/>
              <a:t>Date, Place</a:t>
            </a:r>
          </a:p>
        </p:txBody>
      </p:sp>
    </p:spTree>
    <p:extLst>
      <p:ext uri="{BB962C8B-B14F-4D97-AF65-F5344CB8AC3E}">
        <p14:creationId xmlns:p14="http://schemas.microsoft.com/office/powerpoint/2010/main" val="3439000459"/>
      </p:ext>
    </p:extLst>
  </p:cSld>
  <p:clrMapOvr>
    <a:masterClrMapping/>
  </p:clrMapOvr>
  <p:transition>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23-Feb-21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3221289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23-Feb-21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22705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23-Feb-21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48152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23-Feb-21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039743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23-Feb-21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68041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2661988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8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endParaRPr lang="fr-FR" dirty="0"/>
          </a:p>
        </p:txBody>
      </p:sp>
      <p:sp>
        <p:nvSpPr>
          <p:cNvPr id="9"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95541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23/02/2021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799581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679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800"/>
            </a:lvl1pPr>
          </a:lstStyle>
          <a:p>
            <a:pPr lvl="0"/>
            <a:r>
              <a:rPr lang="fr-FR"/>
              <a:t>Sub-title</a:t>
            </a:r>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4"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692345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44201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a:xfrm>
            <a:off x="467544" y="2276872"/>
            <a:ext cx="3960440" cy="3888432"/>
          </a:xfrm>
        </p:spPr>
        <p:txBody>
          <a:bodyPr>
            <a:normAutofit/>
          </a:bodyPr>
          <a:lstStyle>
            <a:lvl1pPr>
              <a:defRPr sz="24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2400"/>
            </a:lvl1pPr>
          </a:lstStyle>
          <a:p>
            <a:pPr lvl="0"/>
            <a:r>
              <a:rPr lang="fr-FR"/>
              <a:t>Text</a:t>
            </a:r>
            <a:endParaRPr lang="fr-FR" dirty="0"/>
          </a:p>
        </p:txBody>
      </p:sp>
      <p:sp>
        <p:nvSpPr>
          <p:cNvPr id="9"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1780443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D8FF7D0-8268-4EFA-B06F-F13501D569EF}" type="datetimeFigureOut">
              <a:rPr lang="fr-FR" smtClean="0">
                <a:solidFill>
                  <a:srgbClr val="FFFFFF"/>
                </a:solidFill>
              </a:rPr>
              <a:pPr/>
              <a:t>23/02/2021</a:t>
            </a:fld>
            <a:endParaRPr lang="fr-FR">
              <a:solidFill>
                <a:srgbClr val="FFFFFF"/>
              </a:solidFill>
            </a:endParaRPr>
          </a:p>
        </p:txBody>
      </p:sp>
      <p:sp>
        <p:nvSpPr>
          <p:cNvPr id="5" name="Espace réservé du pied de page 4"/>
          <p:cNvSpPr>
            <a:spLocks noGrp="1"/>
          </p:cNvSpPr>
          <p:nvPr>
            <p:ph type="ftr" sz="quarter" idx="11"/>
          </p:nvPr>
        </p:nvSpPr>
        <p:spPr/>
        <p:txBody>
          <a:bodyPr/>
          <a:lstStyle/>
          <a:p>
            <a:endParaRPr lang="fr-FR">
              <a:solidFill>
                <a:srgbClr val="FFFFFF"/>
              </a:solidFill>
            </a:endParaRPr>
          </a:p>
        </p:txBody>
      </p:sp>
      <p:sp>
        <p:nvSpPr>
          <p:cNvPr id="6" name="Espace réservé du numéro de diapositive 5"/>
          <p:cNvSpPr>
            <a:spLocks noGrp="1"/>
          </p:cNvSpPr>
          <p:nvPr>
            <p:ph type="sldNum" sz="quarter" idx="12"/>
          </p:nvPr>
        </p:nvSpPr>
        <p:spPr/>
        <p:txBody>
          <a:bodyPr/>
          <a:lstStyle/>
          <a:p>
            <a:fld id="{6ADC0BCF-F1C1-4CC1-A145-B48C8A6BD313}"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37987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FC1C5B5-8F6F-D941-AFC1-1A3CE302BDE4}" type="datetimeFigureOut">
              <a:rPr lang="fr-FR" smtClean="0"/>
              <a:t>23/02/2021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28238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FC1C5B5-8F6F-D941-AFC1-1A3CE302BDE4}" type="datetimeFigureOut">
              <a:rPr lang="fr-FR" smtClean="0"/>
              <a:t>23/02/2021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870780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FC1C5B5-8F6F-D941-AFC1-1A3CE302BDE4}" type="datetimeFigureOut">
              <a:rPr lang="fr-FR" smtClean="0"/>
              <a:t>23/02/2021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24800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FC1C5B5-8F6F-D941-AFC1-1A3CE302BDE4}" type="datetimeFigureOut">
              <a:rPr lang="fr-FR" smtClean="0"/>
              <a:t>23/02/2021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53709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1C5B5-8F6F-D941-AFC1-1A3CE302BDE4}" type="datetimeFigureOut">
              <a:rPr lang="fr-FR" smtClean="0"/>
              <a:t>23/02/2021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02333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23/02/2021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55324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23/02/2021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78230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1C5B5-8F6F-D941-AFC1-1A3CE302BDE4}" type="datetimeFigureOut">
              <a:rPr lang="fr-FR" smtClean="0"/>
              <a:t>23/02/2021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54E62-313F-4245-A786-B0FE8BB00D39}" type="slidenum">
              <a:rPr lang="fr-FR" smtClean="0"/>
              <a:t>‹N°›</a:t>
            </a:fld>
            <a:endParaRPr lang="fr-FR"/>
          </a:p>
        </p:txBody>
      </p:sp>
    </p:spTree>
    <p:extLst>
      <p:ext uri="{BB962C8B-B14F-4D97-AF65-F5344CB8AC3E}">
        <p14:creationId xmlns:p14="http://schemas.microsoft.com/office/powerpoint/2010/main" val="2013606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453336"/>
            <a:ext cx="1378496" cy="365125"/>
          </a:xfrm>
          <a:prstGeom prst="rect">
            <a:avLst/>
          </a:prstGeom>
        </p:spPr>
        <p:txBody>
          <a:bodyPr vert="horz" lIns="91440" tIns="45720" rIns="91440" bIns="45720" rtlCol="0" anchor="ctr"/>
          <a:lstStyle>
            <a:lvl1pPr algn="l">
              <a:defRPr sz="1200">
                <a:solidFill>
                  <a:schemeClr val="bg1"/>
                </a:solidFill>
              </a:defRPr>
            </a:lvl1pPr>
          </a:lstStyle>
          <a:p>
            <a:r>
              <a:rPr lang="fr-FR">
                <a:solidFill>
                  <a:srgbClr val="FFFFFF"/>
                </a:solidFill>
              </a:rPr>
              <a:t>Date</a:t>
            </a:r>
            <a:endParaRPr lang="fr-FR" dirty="0">
              <a:solidFill>
                <a:srgbClr val="FFFFFF"/>
              </a:solidFill>
            </a:endParaRPr>
          </a:p>
        </p:txBody>
      </p:sp>
      <p:sp>
        <p:nvSpPr>
          <p:cNvPr id="5" name="Espace réservé du pied de page 4"/>
          <p:cNvSpPr>
            <a:spLocks noGrp="1"/>
          </p:cNvSpPr>
          <p:nvPr>
            <p:ph type="ftr" sz="quarter" idx="3"/>
          </p:nvPr>
        </p:nvSpPr>
        <p:spPr>
          <a:xfrm>
            <a:off x="1835696" y="6453336"/>
            <a:ext cx="4392488" cy="365125"/>
          </a:xfrm>
          <a:prstGeom prst="rect">
            <a:avLst/>
          </a:prstGeom>
        </p:spPr>
        <p:txBody>
          <a:bodyPr vert="horz" lIns="91440" tIns="45720" rIns="91440" bIns="45720" rtlCol="0" anchor="ctr"/>
          <a:lstStyle>
            <a:lvl1pPr algn="ctr">
              <a:defRPr sz="1200">
                <a:solidFill>
                  <a:schemeClr val="bg1"/>
                </a:solidFill>
              </a:defRPr>
            </a:lvl1pPr>
          </a:lstStyle>
          <a:p>
            <a:r>
              <a:rPr lang="fr-FR">
                <a:solidFill>
                  <a:srgbClr val="FFFFFF"/>
                </a:solidFill>
              </a:rPr>
              <a:t>Place</a:t>
            </a:r>
            <a:endParaRPr lang="fr-FR" dirty="0">
              <a:solidFill>
                <a:srgbClr val="FFFFFF"/>
              </a:solidFill>
            </a:endParaRPr>
          </a:p>
        </p:txBody>
      </p:sp>
      <p:sp>
        <p:nvSpPr>
          <p:cNvPr id="6" name="Espace réservé du numéro de diapositive 5"/>
          <p:cNvSpPr>
            <a:spLocks noGrp="1"/>
          </p:cNvSpPr>
          <p:nvPr>
            <p:ph type="sldNum" sz="quarter" idx="4"/>
          </p:nvPr>
        </p:nvSpPr>
        <p:spPr>
          <a:xfrm>
            <a:off x="8388424" y="6453336"/>
            <a:ext cx="621432" cy="365125"/>
          </a:xfrm>
          <a:prstGeom prst="rect">
            <a:avLst/>
          </a:prstGeom>
        </p:spPr>
        <p:txBody>
          <a:bodyPr vert="horz" lIns="91440" tIns="45720" rIns="91440" bIns="45720" rtlCol="0" anchor="ctr"/>
          <a:lstStyle>
            <a:lvl1pPr algn="r">
              <a:defRPr sz="1200">
                <a:solidFill>
                  <a:schemeClr val="bg1"/>
                </a:solidFill>
              </a:defRPr>
            </a:lvl1pPr>
          </a:lstStyle>
          <a:p>
            <a:fld id="{02C702AE-1502-43AE-8DBA-2BCAD3408EF2}" type="slidenum">
              <a:rPr lang="fr-FR" smtClean="0">
                <a:solidFill>
                  <a:srgbClr val="FFFFFF"/>
                </a:solidFill>
              </a:rPr>
              <a:pPr/>
              <a:t>‹N°›</a:t>
            </a:fld>
            <a:endParaRPr lang="fr-FR" dirty="0">
              <a:solidFill>
                <a:srgbClr val="FFFFFF"/>
              </a:solidFill>
            </a:endParaRPr>
          </a:p>
        </p:txBody>
      </p:sp>
    </p:spTree>
    <p:extLst>
      <p:ext uri="{BB962C8B-B14F-4D97-AF65-F5344CB8AC3E}">
        <p14:creationId xmlns:p14="http://schemas.microsoft.com/office/powerpoint/2010/main" val="33472451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p:txStyles>
    <p:titleStyle>
      <a:lvl1pPr algn="ctr" defTabSz="914400" rtl="0" eaLnBrk="1" latinLnBrk="0" hangingPunct="1">
        <a:spcBef>
          <a:spcPct val="0"/>
        </a:spcBef>
        <a:buNone/>
        <a:defRPr sz="3200" b="1" kern="1200" cap="none"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17.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18.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19.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23.tif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png"/><Relationship Id="rId7"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32.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34.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36.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37.tif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38.jp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39.tiff"/><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40.tiff"/><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41.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tiff"/><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tiff"/><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42.tiff"/><Relationship Id="rId5" Type="http://schemas.openxmlformats.org/officeDocument/2006/relationships/image" Target="../media/image45.tif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5.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2.xml"/><Relationship Id="rId5" Type="http://schemas.openxmlformats.org/officeDocument/2006/relationships/image" Target="../media/image46.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2.xml"/><Relationship Id="rId5" Type="http://schemas.openxmlformats.org/officeDocument/2006/relationships/image" Target="../media/image47.tiff"/><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2.xml"/><Relationship Id="rId5" Type="http://schemas.openxmlformats.org/officeDocument/2006/relationships/image" Target="../media/image48.tiff"/><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9.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3279" y="2353295"/>
            <a:ext cx="4280093" cy="2447393"/>
          </a:xfrm>
        </p:spPr>
        <p:txBody>
          <a:bodyPr>
            <a:noAutofit/>
          </a:bodyPr>
          <a:lstStyle/>
          <a:p>
            <a:pPr algn="ctr"/>
            <a:r>
              <a:rPr lang="fr-FR" sz="4000" b="1" dirty="0">
                <a:solidFill>
                  <a:schemeClr val="bg1"/>
                </a:solidFill>
              </a:rPr>
              <a:t>Systèmes d’information pour la nutrition </a:t>
            </a:r>
            <a:endParaRPr lang="fr-FR" sz="4050" b="1" dirty="0">
              <a:solidFill>
                <a:schemeClr val="bg1"/>
              </a:solidFill>
            </a:endParaRPr>
          </a:p>
        </p:txBody>
      </p:sp>
      <p:sp>
        <p:nvSpPr>
          <p:cNvPr id="4" name="Titre 1"/>
          <p:cNvSpPr txBox="1">
            <a:spLocks/>
          </p:cNvSpPr>
          <p:nvPr/>
        </p:nvSpPr>
        <p:spPr>
          <a:xfrm>
            <a:off x="5368866" y="5099267"/>
            <a:ext cx="3240360" cy="1242138"/>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b="1" kern="1200" cap="none" baseline="0">
                <a:solidFill>
                  <a:schemeClr val="accent1"/>
                </a:solidFill>
                <a:latin typeface="+mj-lt"/>
                <a:ea typeface="+mj-ea"/>
                <a:cs typeface="+mj-cs"/>
              </a:defRPr>
            </a:lvl1pPr>
          </a:lstStyle>
          <a:p>
            <a:pPr algn="ctr"/>
            <a:r>
              <a:rPr lang="fr-FR" sz="2000" dirty="0" smtClean="0">
                <a:solidFill>
                  <a:srgbClr val="E7E6E6">
                    <a:lumMod val="25000"/>
                  </a:srgbClr>
                </a:solidFill>
                <a:latin typeface="Calibri" panose="020F0502020204030204"/>
              </a:rPr>
              <a:t>Date </a:t>
            </a:r>
          </a:p>
          <a:p>
            <a:pPr algn="ctr"/>
            <a:r>
              <a:rPr lang="fr-FR" sz="2000" dirty="0" smtClean="0">
                <a:solidFill>
                  <a:srgbClr val="E7E6E6">
                    <a:lumMod val="25000"/>
                  </a:srgbClr>
                </a:solidFill>
                <a:latin typeface="Calibri" panose="020F0502020204030204"/>
              </a:rPr>
              <a:t>Formateur</a:t>
            </a:r>
            <a:endParaRPr lang="fr-FR" sz="2000" dirty="0">
              <a:solidFill>
                <a:srgbClr val="E7E6E6">
                  <a:lumMod val="25000"/>
                </a:srgbClr>
              </a:solidFill>
              <a:latin typeface="Calibri" panose="020F0502020204030204"/>
            </a:endParaRPr>
          </a:p>
          <a:p>
            <a:pPr algn="ctr"/>
            <a:r>
              <a:rPr lang="fr-FR" sz="2000" dirty="0" smtClean="0">
                <a:solidFill>
                  <a:srgbClr val="E7E6E6">
                    <a:lumMod val="25000"/>
                  </a:srgbClr>
                </a:solidFill>
                <a:latin typeface="Calibri" panose="020F0502020204030204"/>
              </a:rPr>
              <a:t>Lieu, </a:t>
            </a:r>
            <a:r>
              <a:rPr lang="fr-FR" sz="2000" dirty="0">
                <a:solidFill>
                  <a:srgbClr val="E7E6E6">
                    <a:lumMod val="25000"/>
                  </a:srgbClr>
                </a:solidFill>
                <a:latin typeface="Calibri" panose="020F0502020204030204"/>
              </a:rPr>
              <a:t>Niger</a:t>
            </a:r>
          </a:p>
        </p:txBody>
      </p:sp>
    </p:spTree>
    <p:extLst>
      <p:ext uri="{BB962C8B-B14F-4D97-AF65-F5344CB8AC3E}">
        <p14:creationId xmlns:p14="http://schemas.microsoft.com/office/powerpoint/2010/main" val="3771049679"/>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Indicateurs par secteur</a:t>
            </a:r>
            <a:endParaRPr lang="fr-FR" sz="2800" b="1" cap="small" dirty="0">
              <a:solidFill>
                <a:srgbClr val="FFFFFF"/>
              </a:solidFill>
            </a:endParaRPr>
          </a:p>
        </p:txBody>
      </p:sp>
      <p:sp>
        <p:nvSpPr>
          <p:cNvPr id="10" name="Title 1"/>
          <p:cNvSpPr>
            <a:spLocks noGrp="1"/>
          </p:cNvSpPr>
          <p:nvPr>
            <p:ph type="title"/>
          </p:nvPr>
        </p:nvSpPr>
        <p:spPr>
          <a:xfrm>
            <a:off x="2257371" y="2734445"/>
            <a:ext cx="6292516" cy="966042"/>
          </a:xfrm>
        </p:spPr>
        <p:txBody>
          <a:bodyPr>
            <a:normAutofit fontScale="90000"/>
          </a:bodyPr>
          <a:lstStyle/>
          <a:p>
            <a:r>
              <a:rPr lang="fr-FR" sz="4950" dirty="0"/>
              <a:t>Indicateurs par secteur</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612" y="5081952"/>
            <a:ext cx="987554" cy="987554"/>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7120" y="3466688"/>
            <a:ext cx="987554" cy="987554"/>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389" y="1667534"/>
            <a:ext cx="987554" cy="987554"/>
          </a:xfrm>
          <a:prstGeom prst="rect">
            <a:avLst/>
          </a:prstGeom>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5272" y="1064663"/>
            <a:ext cx="987554" cy="987554"/>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0130" y="1243956"/>
            <a:ext cx="987554" cy="987554"/>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6320" y="4203422"/>
            <a:ext cx="987554" cy="987554"/>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24534" y="4882565"/>
            <a:ext cx="987554" cy="987554"/>
          </a:xfrm>
          <a:prstGeom prst="rect">
            <a:avLst/>
          </a:prstGeom>
        </p:spPr>
      </p:pic>
    </p:spTree>
    <p:extLst>
      <p:ext uri="{BB962C8B-B14F-4D97-AF65-F5344CB8AC3E}">
        <p14:creationId xmlns:p14="http://schemas.microsoft.com/office/powerpoint/2010/main" val="424164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271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Pratiques d’Alimentation du Nourrisson et du Jeune Enfant  (</a:t>
            </a:r>
            <a:r>
              <a:rPr lang="fr-FR" sz="2000" b="1" cap="small" dirty="0" err="1">
                <a:solidFill>
                  <a:srgbClr val="FFFFFF"/>
                </a:solidFill>
              </a:rPr>
              <a:t>ANJE</a:t>
            </a:r>
            <a:r>
              <a:rPr lang="fr-FR" sz="2000" b="1" cap="small" dirty="0">
                <a:solidFill>
                  <a:srgbClr val="FFFFFF"/>
                </a:solidFill>
              </a:rPr>
              <a:t>)</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582" y="3884392"/>
            <a:ext cx="3935662" cy="2213810"/>
          </a:xfrm>
          <a:prstGeom prst="rect">
            <a:avLst/>
          </a:prstGeom>
        </p:spPr>
      </p:pic>
      <p:sp>
        <p:nvSpPr>
          <p:cNvPr id="3" name="Rectangle 2"/>
          <p:cNvSpPr/>
          <p:nvPr/>
        </p:nvSpPr>
        <p:spPr>
          <a:xfrm>
            <a:off x="0" y="3503594"/>
            <a:ext cx="4717928" cy="2308324"/>
          </a:xfrm>
          <a:prstGeom prst="rect">
            <a:avLst/>
          </a:prstGeom>
        </p:spPr>
        <p:txBody>
          <a:bodyPr wrap="square">
            <a:spAutoFit/>
          </a:bodyPr>
          <a:lstStyle/>
          <a:p>
            <a:pPr marL="342900" indent="-342900">
              <a:spcBef>
                <a:spcPct val="20000"/>
              </a:spcBef>
              <a:buFont typeface="Arial" panose="020B0604020202020204" pitchFamily="34" charset="0"/>
              <a:buChar char="•"/>
            </a:pPr>
            <a:r>
              <a:rPr lang="fr-FR" sz="2400" b="1" dirty="0">
                <a:solidFill>
                  <a:schemeClr val="accent3">
                    <a:lumMod val="50000"/>
                  </a:schemeClr>
                </a:solidFill>
              </a:rPr>
              <a:t>Les pratiques de santé et les comportements favorables à la santé</a:t>
            </a:r>
            <a:r>
              <a:rPr lang="fr-FR" sz="2400" dirty="0"/>
              <a:t>, comme par exemple l'hygiène ou la préparation et le stockage des aliments dans le ménage et la communauté.</a:t>
            </a:r>
          </a:p>
        </p:txBody>
      </p:sp>
      <p:sp>
        <p:nvSpPr>
          <p:cNvPr id="5" name="Rectangle 4"/>
          <p:cNvSpPr/>
          <p:nvPr/>
        </p:nvSpPr>
        <p:spPr>
          <a:xfrm>
            <a:off x="39849" y="1121403"/>
            <a:ext cx="9134685" cy="2382191"/>
          </a:xfrm>
          <a:prstGeom prst="rect">
            <a:avLst/>
          </a:prstGeom>
        </p:spPr>
        <p:txBody>
          <a:bodyPr wrap="square">
            <a:spAutoFit/>
          </a:bodyPr>
          <a:lstStyle/>
          <a:p>
            <a:pPr marL="342900" indent="-342900">
              <a:spcBef>
                <a:spcPct val="20000"/>
              </a:spcBef>
              <a:buFont typeface="Arial" panose="020B0604020202020204" pitchFamily="34" charset="0"/>
              <a:buChar char="•"/>
            </a:pPr>
            <a:r>
              <a:rPr lang="fr-FR" sz="2400" b="1" dirty="0">
                <a:solidFill>
                  <a:schemeClr val="accent1">
                    <a:lumMod val="50000"/>
                  </a:schemeClr>
                </a:solidFill>
              </a:rPr>
              <a:t>Les pratiques alimentaires du nourrisson et du jeune enfant</a:t>
            </a:r>
          </a:p>
          <a:p>
            <a:pPr marL="352425" lvl="0" eaLnBrk="0" hangingPunct="0"/>
            <a:r>
              <a:rPr lang="fr-FR" dirty="0"/>
              <a:t>(Allaitement exclusif pendant 6 mois et initiation précoce de l’allaitement maternel pour les enfants de moins de 6 mois / la diversité alimentaire minimale et la consommation d’aliments riches en fer ou fortifiés pour les 6-24 mois)</a:t>
            </a:r>
          </a:p>
          <a:p>
            <a:pPr marL="342900" indent="-342900">
              <a:spcBef>
                <a:spcPct val="20000"/>
              </a:spcBef>
              <a:buFont typeface="Arial" panose="020B0604020202020204" pitchFamily="34" charset="0"/>
              <a:buChar char="•"/>
            </a:pPr>
            <a:r>
              <a:rPr lang="fr-FR" sz="2400" b="1" dirty="0">
                <a:solidFill>
                  <a:schemeClr val="accent6">
                    <a:lumMod val="50000"/>
                  </a:schemeClr>
                </a:solidFill>
              </a:rPr>
              <a:t>L’alimentation et les soins pour les femmes et les jeunes filles</a:t>
            </a:r>
          </a:p>
        </p:txBody>
      </p:sp>
    </p:spTree>
    <p:extLst>
      <p:ext uri="{BB962C8B-B14F-4D97-AF65-F5344CB8AC3E}">
        <p14:creationId xmlns:p14="http://schemas.microsoft.com/office/powerpoint/2010/main" val="73308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heckerboard(across)">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6754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La santé et l’environnement (</a:t>
            </a:r>
            <a:r>
              <a:rPr lang="fr-FR" sz="2400" b="1" cap="small" dirty="0" err="1">
                <a:solidFill>
                  <a:srgbClr val="FFFFFF"/>
                </a:solidFill>
              </a:rPr>
              <a:t>EHA</a:t>
            </a:r>
            <a:r>
              <a:rPr lang="fr-FR" sz="2400" b="1" cap="small" dirty="0">
                <a:solidFill>
                  <a:srgbClr val="FFFFFF"/>
                </a:solidFill>
              </a:rPr>
              <a:t>)</a:t>
            </a:r>
          </a:p>
        </p:txBody>
      </p:sp>
      <p:sp>
        <p:nvSpPr>
          <p:cNvPr id="10" name="Content Placeholder 2"/>
          <p:cNvSpPr>
            <a:spLocks noGrp="1"/>
          </p:cNvSpPr>
          <p:nvPr>
            <p:ph idx="1"/>
          </p:nvPr>
        </p:nvSpPr>
        <p:spPr>
          <a:xfrm>
            <a:off x="312282" y="4020182"/>
            <a:ext cx="8076142" cy="1871105"/>
          </a:xfrm>
          <a:noFill/>
        </p:spPr>
        <p:txBody>
          <a:bodyPr>
            <a:normAutofit/>
          </a:bodyPr>
          <a:lstStyle/>
          <a:p>
            <a:pPr marL="0" indent="0">
              <a:buNone/>
            </a:pPr>
            <a:r>
              <a:rPr lang="fr-FR" sz="2700" b="1" dirty="0" err="1" smtClean="0">
                <a:solidFill>
                  <a:schemeClr val="accent1"/>
                </a:solidFill>
              </a:rPr>
              <a:t>EHA</a:t>
            </a:r>
            <a:r>
              <a:rPr lang="fr-FR" sz="2700" b="1" dirty="0">
                <a:solidFill>
                  <a:schemeClr val="accent1"/>
                </a:solidFill>
              </a:rPr>
              <a:t> : </a:t>
            </a:r>
          </a:p>
          <a:p>
            <a:pPr marL="285750" lvl="1">
              <a:buFont typeface="Arial" panose="020B0604020202020204" pitchFamily="34" charset="0"/>
              <a:buChar char="•"/>
            </a:pPr>
            <a:r>
              <a:rPr lang="fr-FR" sz="2400" dirty="0">
                <a:solidFill>
                  <a:schemeClr val="accent2">
                    <a:lumMod val="50000"/>
                  </a:schemeClr>
                </a:solidFill>
              </a:rPr>
              <a:t>Accès à des sources d'eau protégées </a:t>
            </a:r>
          </a:p>
          <a:p>
            <a:pPr marL="285750" lvl="1">
              <a:buFont typeface="Arial" panose="020B0604020202020204" pitchFamily="34" charset="0"/>
              <a:buChar char="•"/>
            </a:pPr>
            <a:r>
              <a:rPr lang="fr-FR" sz="2400" dirty="0">
                <a:solidFill>
                  <a:schemeClr val="accent4">
                    <a:lumMod val="75000"/>
                  </a:schemeClr>
                </a:solidFill>
              </a:rPr>
              <a:t>Accès à des installations sanitaires</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147" y="3461286"/>
            <a:ext cx="2030653" cy="2711026"/>
          </a:xfrm>
          <a:prstGeom prst="rect">
            <a:avLst/>
          </a:prstGeom>
        </p:spPr>
      </p:pic>
      <p:sp>
        <p:nvSpPr>
          <p:cNvPr id="3" name="Rectangle 2"/>
          <p:cNvSpPr/>
          <p:nvPr/>
        </p:nvSpPr>
        <p:spPr>
          <a:xfrm>
            <a:off x="312282" y="1328425"/>
            <a:ext cx="8697574" cy="2508379"/>
          </a:xfrm>
          <a:prstGeom prst="rect">
            <a:avLst/>
          </a:prstGeom>
        </p:spPr>
        <p:txBody>
          <a:bodyPr wrap="square">
            <a:spAutoFit/>
          </a:bodyPr>
          <a:lstStyle/>
          <a:p>
            <a:r>
              <a:rPr lang="fr-FR" sz="2700" b="1" dirty="0">
                <a:solidFill>
                  <a:schemeClr val="accent1"/>
                </a:solidFill>
              </a:rPr>
              <a:t>Morbidité et soins de santé </a:t>
            </a:r>
          </a:p>
          <a:p>
            <a:pPr marL="273050" lvl="1" indent="-273050">
              <a:spcBef>
                <a:spcPts val="600"/>
              </a:spcBef>
              <a:buFont typeface="Arial" panose="020B0604020202020204" pitchFamily="34" charset="0"/>
              <a:buChar char="•"/>
            </a:pPr>
            <a:r>
              <a:rPr lang="fr-FR" sz="2400" b="1" dirty="0">
                <a:solidFill>
                  <a:schemeClr val="accent1">
                    <a:lumMod val="50000"/>
                  </a:schemeClr>
                </a:solidFill>
              </a:rPr>
              <a:t>Morbidité/mortalité;</a:t>
            </a:r>
            <a:r>
              <a:rPr lang="fr-FR" sz="2400" dirty="0">
                <a:solidFill>
                  <a:schemeClr val="accent1">
                    <a:lumMod val="50000"/>
                  </a:schemeClr>
                </a:solidFill>
              </a:rPr>
              <a:t> statut </a:t>
            </a:r>
            <a:r>
              <a:rPr lang="fr-FR" sz="2400" dirty="0" smtClean="0">
                <a:solidFill>
                  <a:schemeClr val="accent1">
                    <a:lumMod val="50000"/>
                  </a:schemeClr>
                </a:solidFill>
              </a:rPr>
              <a:t>vaccinal, présence </a:t>
            </a:r>
            <a:r>
              <a:rPr lang="fr-FR" sz="2400" dirty="0">
                <a:solidFill>
                  <a:schemeClr val="accent1">
                    <a:lumMod val="50000"/>
                  </a:schemeClr>
                </a:solidFill>
              </a:rPr>
              <a:t>des maladies endémiques, prévalence du VIH et de la </a:t>
            </a:r>
            <a:r>
              <a:rPr lang="fr-FR" sz="2400" dirty="0" err="1">
                <a:solidFill>
                  <a:schemeClr val="accent1">
                    <a:lumMod val="50000"/>
                  </a:schemeClr>
                </a:solidFill>
              </a:rPr>
              <a:t>TBC</a:t>
            </a:r>
            <a:r>
              <a:rPr lang="fr-FR" sz="2400" dirty="0">
                <a:solidFill>
                  <a:schemeClr val="accent1">
                    <a:lumMod val="50000"/>
                  </a:schemeClr>
                </a:solidFill>
              </a:rPr>
              <a:t>; présence de maladies à potentiel épidémique </a:t>
            </a:r>
          </a:p>
          <a:p>
            <a:pPr marL="273050" lvl="1" indent="-273050">
              <a:spcBef>
                <a:spcPts val="600"/>
              </a:spcBef>
              <a:buFont typeface="Arial" panose="020B0604020202020204" pitchFamily="34" charset="0"/>
              <a:buChar char="•"/>
            </a:pPr>
            <a:r>
              <a:rPr lang="fr-FR" sz="2400" b="1" dirty="0">
                <a:solidFill>
                  <a:schemeClr val="accent6">
                    <a:lumMod val="50000"/>
                  </a:schemeClr>
                </a:solidFill>
              </a:rPr>
              <a:t>Accès aux soins</a:t>
            </a:r>
            <a:r>
              <a:rPr lang="fr-FR" sz="2400" dirty="0">
                <a:solidFill>
                  <a:schemeClr val="accent6">
                    <a:lumMod val="50000"/>
                  </a:schemeClr>
                </a:solidFill>
              </a:rPr>
              <a:t>: couverture géographique, fréquentation, disponibilité des intrants </a:t>
            </a:r>
          </a:p>
        </p:txBody>
      </p:sp>
    </p:spTree>
    <p:extLst>
      <p:ext uri="{BB962C8B-B14F-4D97-AF65-F5344CB8AC3E}">
        <p14:creationId xmlns:p14="http://schemas.microsoft.com/office/powerpoint/2010/main" val="29596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barn(inVertical)">
                                      <p:cBhvr>
                                        <p:cTn id="31" dur="500"/>
                                        <p:tgtEl>
                                          <p:spTgt spid="10">
                                            <p:txEl>
                                              <p:pRg st="0" end="0"/>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left)">
                                      <p:cBhvr>
                                        <p:cTn id="35" dur="500"/>
                                        <p:tgtEl>
                                          <p:spTgt spid="10">
                                            <p:txEl>
                                              <p:pRg st="1" end="1"/>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wipe(left)">
                                      <p:cBhvr>
                                        <p:cTn id="3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1499"/>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Sécurité alimentaire et systèmes alimentaires </a:t>
            </a:r>
          </a:p>
        </p:txBody>
      </p:sp>
      <p:sp>
        <p:nvSpPr>
          <p:cNvPr id="2" name="Rectangle 1"/>
          <p:cNvSpPr/>
          <p:nvPr/>
        </p:nvSpPr>
        <p:spPr>
          <a:xfrm>
            <a:off x="501724" y="1385047"/>
            <a:ext cx="8321434" cy="1107996"/>
          </a:xfrm>
          <a:prstGeom prst="rect">
            <a:avLst/>
          </a:prstGeom>
        </p:spPr>
        <p:txBody>
          <a:bodyPr wrap="square">
            <a:spAutoFit/>
          </a:bodyPr>
          <a:lstStyle/>
          <a:p>
            <a:pPr marL="342900" indent="-342900">
              <a:buFont typeface="Arial" panose="020B0604020202020204" pitchFamily="34" charset="0"/>
              <a:buChar char="•"/>
            </a:pPr>
            <a:r>
              <a:rPr lang="fr-FR" sz="2200" dirty="0"/>
              <a:t>L'accès et la disponibilité de la nourriture, l’utilisation des aliments, les stratégies </a:t>
            </a:r>
            <a:r>
              <a:rPr lang="fr-FR" sz="2200" dirty="0" smtClean="0"/>
              <a:t>d'adaptation, les </a:t>
            </a:r>
            <a:r>
              <a:rPr lang="fr-FR" sz="2200" dirty="0"/>
              <a:t>moyens de subsistance et les sources de </a:t>
            </a:r>
            <a:r>
              <a:rPr lang="fr-FR" sz="2200" dirty="0" smtClean="0"/>
              <a:t>revenus</a:t>
            </a:r>
            <a:endParaRPr lang="fr-FR" sz="2200" dirty="0"/>
          </a:p>
        </p:txBody>
      </p:sp>
      <p:sp>
        <p:nvSpPr>
          <p:cNvPr id="3" name="Rectangle 2"/>
          <p:cNvSpPr/>
          <p:nvPr/>
        </p:nvSpPr>
        <p:spPr>
          <a:xfrm>
            <a:off x="501724" y="2541169"/>
            <a:ext cx="8321434" cy="2800767"/>
          </a:xfrm>
          <a:prstGeom prst="rect">
            <a:avLst/>
          </a:prstGeom>
        </p:spPr>
        <p:txBody>
          <a:bodyPr wrap="square">
            <a:spAutoFit/>
          </a:bodyPr>
          <a:lstStyle/>
          <a:p>
            <a:pPr marL="342900" indent="-342900">
              <a:buFont typeface="Arial" panose="020B0604020202020204" pitchFamily="34" charset="0"/>
              <a:buChar char="•"/>
            </a:pPr>
            <a:r>
              <a:rPr lang="fr-FR" sz="2200" b="1" dirty="0">
                <a:solidFill>
                  <a:schemeClr val="accent1">
                    <a:lumMod val="50000"/>
                  </a:schemeClr>
                </a:solidFill>
              </a:rPr>
              <a:t>Quelques </a:t>
            </a:r>
            <a:r>
              <a:rPr lang="fr-FR" sz="2200" b="1" dirty="0" smtClean="0">
                <a:solidFill>
                  <a:schemeClr val="accent1">
                    <a:lumMod val="50000"/>
                  </a:schemeClr>
                </a:solidFill>
              </a:rPr>
              <a:t>indicateurs :</a:t>
            </a:r>
            <a:endParaRPr lang="fr-FR" sz="2200" b="1" dirty="0">
              <a:solidFill>
                <a:schemeClr val="accent1">
                  <a:lumMod val="50000"/>
                </a:schemeClr>
              </a:solidFill>
            </a:endParaRPr>
          </a:p>
          <a:p>
            <a:pPr marL="800100" lvl="1" indent="-342900">
              <a:buFont typeface="Wingdings" panose="05000000000000000000" pitchFamily="2" charset="2"/>
              <a:buChar char="ü"/>
            </a:pPr>
            <a:r>
              <a:rPr lang="fr-FR" sz="2200" dirty="0">
                <a:solidFill>
                  <a:schemeClr val="accent4">
                    <a:lumMod val="75000"/>
                  </a:schemeClr>
                </a:solidFill>
              </a:rPr>
              <a:t>Consommation alimentaire</a:t>
            </a:r>
          </a:p>
          <a:p>
            <a:pPr marL="800100" lvl="1" indent="-342900">
              <a:buFont typeface="Wingdings" panose="05000000000000000000" pitchFamily="2" charset="2"/>
              <a:buChar char="ü"/>
            </a:pPr>
            <a:r>
              <a:rPr lang="fr-FR" sz="2200" dirty="0">
                <a:solidFill>
                  <a:schemeClr val="accent6">
                    <a:lumMod val="50000"/>
                  </a:schemeClr>
                </a:solidFill>
              </a:rPr>
              <a:t>Diversité du régime alimentaire / fréquence des repas</a:t>
            </a:r>
          </a:p>
          <a:p>
            <a:pPr marL="800100" lvl="1" indent="-342900">
              <a:buFont typeface="Wingdings" panose="05000000000000000000" pitchFamily="2" charset="2"/>
              <a:buChar char="ü"/>
            </a:pPr>
            <a:r>
              <a:rPr lang="fr-FR" sz="2200" dirty="0">
                <a:solidFill>
                  <a:schemeClr val="accent1">
                    <a:lumMod val="75000"/>
                  </a:schemeClr>
                </a:solidFill>
              </a:rPr>
              <a:t>Apport énergétique </a:t>
            </a:r>
          </a:p>
          <a:p>
            <a:pPr marL="800100" lvl="1" indent="-342900">
              <a:buFont typeface="Wingdings" panose="05000000000000000000" pitchFamily="2" charset="2"/>
              <a:buChar char="ü"/>
            </a:pPr>
            <a:r>
              <a:rPr lang="fr-FR" sz="2200" dirty="0">
                <a:solidFill>
                  <a:schemeClr val="accent3">
                    <a:lumMod val="50000"/>
                  </a:schemeClr>
                </a:solidFill>
              </a:rPr>
              <a:t>Stratégies d’adaptation</a:t>
            </a:r>
          </a:p>
          <a:p>
            <a:pPr marL="800100" lvl="1" indent="-342900">
              <a:buFont typeface="Wingdings" panose="05000000000000000000" pitchFamily="2" charset="2"/>
              <a:buChar char="ü"/>
            </a:pPr>
            <a:r>
              <a:rPr lang="fr-FR" sz="2200" dirty="0">
                <a:solidFill>
                  <a:schemeClr val="accent5">
                    <a:lumMod val="75000"/>
                  </a:schemeClr>
                </a:solidFill>
              </a:rPr>
              <a:t>Frais et dépenses familiales, sources de revenus  </a:t>
            </a:r>
          </a:p>
          <a:p>
            <a:pPr marL="800100" lvl="1" indent="-342900">
              <a:buFont typeface="Wingdings" panose="05000000000000000000" pitchFamily="2" charset="2"/>
              <a:buChar char="ü"/>
            </a:pPr>
            <a:r>
              <a:rPr lang="fr-FR" sz="2200" dirty="0">
                <a:solidFill>
                  <a:schemeClr val="accent6">
                    <a:lumMod val="50000"/>
                  </a:schemeClr>
                </a:solidFill>
              </a:rPr>
              <a:t>Production agricole / exploitation et état du bétail </a:t>
            </a:r>
          </a:p>
          <a:p>
            <a:pPr marL="800100" lvl="1" indent="-342900">
              <a:buFont typeface="Wingdings" panose="05000000000000000000" pitchFamily="2" charset="2"/>
              <a:buChar char="ü"/>
            </a:pPr>
            <a:r>
              <a:rPr lang="fr-FR" sz="2200" dirty="0">
                <a:solidFill>
                  <a:schemeClr val="accent6">
                    <a:lumMod val="50000"/>
                  </a:schemeClr>
                </a:solidFill>
              </a:rPr>
              <a:t>Prix du marché</a:t>
            </a:r>
          </a:p>
        </p:txBody>
      </p:sp>
      <p:sp>
        <p:nvSpPr>
          <p:cNvPr id="5" name="Rectangle 4"/>
          <p:cNvSpPr/>
          <p:nvPr/>
        </p:nvSpPr>
        <p:spPr>
          <a:xfrm>
            <a:off x="501724" y="5398395"/>
            <a:ext cx="8508132" cy="430887"/>
          </a:xfrm>
          <a:prstGeom prst="rect">
            <a:avLst/>
          </a:prstGeom>
        </p:spPr>
        <p:txBody>
          <a:bodyPr wrap="square">
            <a:spAutoFit/>
          </a:bodyPr>
          <a:lstStyle/>
          <a:p>
            <a:r>
              <a:rPr lang="fr-FR" sz="2200" i="1" dirty="0"/>
              <a:t>Les indicateurs sont mesurés sur les individus ou les ménages. </a:t>
            </a:r>
          </a:p>
        </p:txBody>
      </p:sp>
    </p:spTree>
    <p:extLst>
      <p:ext uri="{BB962C8B-B14F-4D97-AF65-F5344CB8AC3E}">
        <p14:creationId xmlns:p14="http://schemas.microsoft.com/office/powerpoint/2010/main" val="126590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Éducation</a:t>
            </a:r>
          </a:p>
        </p:txBody>
      </p:sp>
      <p:sp>
        <p:nvSpPr>
          <p:cNvPr id="10" name="Content Placeholder 2"/>
          <p:cNvSpPr>
            <a:spLocks noGrp="1"/>
          </p:cNvSpPr>
          <p:nvPr>
            <p:ph idx="1"/>
          </p:nvPr>
        </p:nvSpPr>
        <p:spPr>
          <a:xfrm>
            <a:off x="318677" y="1310121"/>
            <a:ext cx="4270897" cy="2898318"/>
          </a:xfrm>
          <a:noFill/>
        </p:spPr>
        <p:txBody>
          <a:bodyPr>
            <a:normAutofit/>
          </a:bodyPr>
          <a:lstStyle/>
          <a:p>
            <a:pPr marL="0" indent="0">
              <a:spcBef>
                <a:spcPts val="1350"/>
              </a:spcBef>
              <a:buNone/>
            </a:pPr>
            <a:r>
              <a:rPr lang="fr-FR" sz="2400" b="1" dirty="0" smtClean="0">
                <a:solidFill>
                  <a:schemeClr val="accent1">
                    <a:lumMod val="50000"/>
                  </a:schemeClr>
                </a:solidFill>
              </a:rPr>
              <a:t>Indicateurs de base :</a:t>
            </a:r>
          </a:p>
          <a:p>
            <a:pPr>
              <a:spcBef>
                <a:spcPts val="600"/>
              </a:spcBef>
            </a:pPr>
            <a:r>
              <a:rPr lang="fr-FR" sz="2400" dirty="0" smtClean="0">
                <a:solidFill>
                  <a:schemeClr val="tx2">
                    <a:lumMod val="50000"/>
                  </a:schemeClr>
                </a:solidFill>
              </a:rPr>
              <a:t>Taux </a:t>
            </a:r>
            <a:r>
              <a:rPr lang="fr-FR" sz="2400" dirty="0">
                <a:solidFill>
                  <a:schemeClr val="tx2">
                    <a:lumMod val="50000"/>
                  </a:schemeClr>
                </a:solidFill>
              </a:rPr>
              <a:t>de rendement et taux de rétention </a:t>
            </a:r>
          </a:p>
          <a:p>
            <a:pPr>
              <a:spcBef>
                <a:spcPts val="600"/>
              </a:spcBef>
            </a:pPr>
            <a:r>
              <a:rPr lang="fr-FR" sz="2400" dirty="0">
                <a:solidFill>
                  <a:schemeClr val="accent3">
                    <a:lumMod val="50000"/>
                  </a:schemeClr>
                </a:solidFill>
              </a:rPr>
              <a:t>Fréquentation (principalement des filles</a:t>
            </a:r>
            <a:r>
              <a:rPr lang="fr-FR" sz="2400" dirty="0"/>
              <a:t>)</a:t>
            </a:r>
          </a:p>
          <a:p>
            <a:pPr>
              <a:spcBef>
                <a:spcPts val="600"/>
              </a:spcBef>
            </a:pPr>
            <a:r>
              <a:rPr lang="fr-FR" sz="2400" dirty="0">
                <a:solidFill>
                  <a:schemeClr val="accent6">
                    <a:lumMod val="50000"/>
                  </a:schemeClr>
                </a:solidFill>
              </a:rPr>
              <a:t>Ratio garçons / </a:t>
            </a:r>
            <a:r>
              <a:rPr lang="fr-FR" sz="2400" dirty="0" smtClean="0">
                <a:solidFill>
                  <a:schemeClr val="accent6">
                    <a:lumMod val="50000"/>
                  </a:schemeClr>
                </a:solidFill>
              </a:rPr>
              <a:t>filles</a:t>
            </a:r>
            <a:endParaRPr lang="fr-FR" sz="2400" dirty="0">
              <a:solidFill>
                <a:schemeClr val="accent6">
                  <a:lumMod val="50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95" y="1565296"/>
            <a:ext cx="3785161" cy="2643142"/>
          </a:xfrm>
          <a:prstGeom prst="rect">
            <a:avLst/>
          </a:prstGeom>
        </p:spPr>
      </p:pic>
      <p:sp>
        <p:nvSpPr>
          <p:cNvPr id="3" name="Rectangle 2"/>
          <p:cNvSpPr/>
          <p:nvPr/>
        </p:nvSpPr>
        <p:spPr>
          <a:xfrm>
            <a:off x="332609" y="4469112"/>
            <a:ext cx="8677247" cy="1723549"/>
          </a:xfrm>
          <a:prstGeom prst="rect">
            <a:avLst/>
          </a:prstGeom>
        </p:spPr>
        <p:txBody>
          <a:bodyPr wrap="square">
            <a:spAutoFit/>
          </a:bodyPr>
          <a:lstStyle/>
          <a:p>
            <a:pPr>
              <a:spcBef>
                <a:spcPts val="1350"/>
              </a:spcBef>
            </a:pPr>
            <a:r>
              <a:rPr lang="fr-FR" sz="2400" b="1" dirty="0">
                <a:solidFill>
                  <a:schemeClr val="accent1">
                    <a:lumMod val="50000"/>
                  </a:schemeClr>
                </a:solidFill>
              </a:rPr>
              <a:t>En milieu scolaire aussi:</a:t>
            </a:r>
          </a:p>
          <a:p>
            <a:pPr marL="342900" indent="-342900">
              <a:spcBef>
                <a:spcPts val="600"/>
              </a:spcBef>
              <a:buFont typeface="Arial" panose="020B0604020202020204" pitchFamily="34" charset="0"/>
              <a:buChar char="•"/>
            </a:pPr>
            <a:r>
              <a:rPr lang="fr-FR" sz="2400" dirty="0">
                <a:solidFill>
                  <a:schemeClr val="accent1">
                    <a:lumMod val="75000"/>
                  </a:schemeClr>
                </a:solidFill>
              </a:rPr>
              <a:t>La </a:t>
            </a:r>
            <a:r>
              <a:rPr lang="fr-FR" sz="2400" b="1" dirty="0">
                <a:solidFill>
                  <a:schemeClr val="accent1">
                    <a:lumMod val="75000"/>
                  </a:schemeClr>
                </a:solidFill>
              </a:rPr>
              <a:t>condition nutritionnelle</a:t>
            </a:r>
            <a:r>
              <a:rPr lang="fr-FR" sz="2400" dirty="0">
                <a:solidFill>
                  <a:schemeClr val="accent1">
                    <a:lumMod val="75000"/>
                  </a:schemeClr>
                </a:solidFill>
              </a:rPr>
              <a:t> : données anthropométriques (malnutrition chronique) ou cliniques (anémie)  </a:t>
            </a:r>
            <a:endParaRPr lang="x-none" sz="2400" dirty="0">
              <a:solidFill>
                <a:schemeClr val="accent1">
                  <a:lumMod val="75000"/>
                </a:schemeClr>
              </a:solidFill>
            </a:endParaRPr>
          </a:p>
          <a:p>
            <a:pPr marL="342900" indent="-342900">
              <a:spcBef>
                <a:spcPts val="600"/>
              </a:spcBef>
              <a:buFont typeface="Arial" panose="020B0604020202020204" pitchFamily="34" charset="0"/>
              <a:buChar char="•"/>
            </a:pPr>
            <a:r>
              <a:rPr lang="fr-FR" sz="2400" dirty="0">
                <a:solidFill>
                  <a:schemeClr val="accent3">
                    <a:lumMod val="75000"/>
                  </a:schemeClr>
                </a:solidFill>
              </a:rPr>
              <a:t>La </a:t>
            </a:r>
            <a:r>
              <a:rPr lang="fr-FR" sz="2400" b="1" dirty="0">
                <a:solidFill>
                  <a:schemeClr val="accent3">
                    <a:lumMod val="75000"/>
                  </a:schemeClr>
                </a:solidFill>
              </a:rPr>
              <a:t>sécurité alimentaire </a:t>
            </a:r>
            <a:r>
              <a:rPr lang="fr-FR" sz="2400" dirty="0">
                <a:solidFill>
                  <a:schemeClr val="accent3">
                    <a:lumMod val="75000"/>
                  </a:schemeClr>
                </a:solidFill>
              </a:rPr>
              <a:t>des ménages</a:t>
            </a:r>
            <a:endParaRPr lang="x-none" sz="2400" dirty="0">
              <a:solidFill>
                <a:schemeClr val="accent3">
                  <a:lumMod val="75000"/>
                </a:schemeClr>
              </a:solidFill>
            </a:endParaRPr>
          </a:p>
        </p:txBody>
      </p:sp>
    </p:spTree>
    <p:extLst>
      <p:ext uri="{BB962C8B-B14F-4D97-AF65-F5344CB8AC3E}">
        <p14:creationId xmlns:p14="http://schemas.microsoft.com/office/powerpoint/2010/main" val="10368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left)">
                                      <p:cBhvr>
                                        <p:cTn id="27" dur="500"/>
                                        <p:tgtEl>
                                          <p:spTgt spid="10">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left)">
                                      <p:cBhvr>
                                        <p:cTn id="31" dur="500"/>
                                        <p:tgtEl>
                                          <p:spTgt spid="10">
                                            <p:txEl>
                                              <p:pRg st="3" end="3"/>
                                            </p:txEl>
                                          </p:spTgt>
                                        </p:tgtEl>
                                      </p:cBhvr>
                                    </p:animEffect>
                                  </p:childTnLst>
                                </p:cTn>
                              </p:par>
                            </p:childTnLst>
                          </p:cTn>
                        </p:par>
                        <p:par>
                          <p:cTn id="32" fill="hold">
                            <p:stCondLst>
                              <p:cond delay="3500"/>
                            </p:stCondLst>
                            <p:childTnLst>
                              <p:par>
                                <p:cTn id="33" presetID="16" presetClass="entr" presetSubtype="42"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barn(outHorizontal)">
                                      <p:cBhvr>
                                        <p:cTn id="35" dur="500"/>
                                        <p:tgtEl>
                                          <p:spTgt spid="3">
                                            <p:txEl>
                                              <p:pRg st="0" end="0"/>
                                            </p:txEl>
                                          </p:spTgt>
                                        </p:tgtEl>
                                      </p:cBhvr>
                                    </p:animEffect>
                                  </p:childTnLst>
                                </p:cTn>
                              </p:par>
                            </p:childTnLst>
                          </p:cTn>
                        </p:par>
                        <p:par>
                          <p:cTn id="36" fill="hold">
                            <p:stCondLst>
                              <p:cond delay="4000"/>
                            </p:stCondLst>
                            <p:childTnLst>
                              <p:par>
                                <p:cTn id="37" presetID="16" presetClass="entr" presetSubtype="42" fill="hold" nodeType="after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barn(outHorizontal)">
                                      <p:cBhvr>
                                        <p:cTn id="39" dur="500"/>
                                        <p:tgtEl>
                                          <p:spTgt spid="3">
                                            <p:txEl>
                                              <p:pRg st="1" end="1"/>
                                            </p:txEl>
                                          </p:spTgt>
                                        </p:tgtEl>
                                      </p:cBhvr>
                                    </p:animEffect>
                                  </p:childTnLst>
                                </p:cTn>
                              </p:par>
                            </p:childTnLst>
                          </p:cTn>
                        </p:par>
                        <p:par>
                          <p:cTn id="40" fill="hold">
                            <p:stCondLst>
                              <p:cond delay="4500"/>
                            </p:stCondLst>
                            <p:childTnLst>
                              <p:par>
                                <p:cTn id="41" presetID="16" presetClass="entr" presetSubtype="42" fill="hold" nodeType="after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barn(outHorizontal)">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28711"/>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Données contextuelles, dermographiques et socio-économiques </a:t>
            </a: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6656" y="1356095"/>
            <a:ext cx="3721768" cy="2631997"/>
          </a:xfrm>
          <a:prstGeom prst="rect">
            <a:avLst/>
          </a:prstGeom>
        </p:spPr>
      </p:pic>
      <p:sp>
        <p:nvSpPr>
          <p:cNvPr id="2" name="Rectangle 1"/>
          <p:cNvSpPr/>
          <p:nvPr/>
        </p:nvSpPr>
        <p:spPr>
          <a:xfrm>
            <a:off x="338862" y="1547338"/>
            <a:ext cx="3713748" cy="1723549"/>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fr-FR" sz="2400" dirty="0">
                <a:solidFill>
                  <a:schemeClr val="accent1">
                    <a:lumMod val="50000"/>
                  </a:schemeClr>
                </a:solidFill>
              </a:rPr>
              <a:t>Chiffres de population, désagrégées par sexe et âge</a:t>
            </a:r>
          </a:p>
          <a:p>
            <a:pPr marL="342900" indent="-342900">
              <a:spcBef>
                <a:spcPts val="600"/>
              </a:spcBef>
              <a:spcAft>
                <a:spcPts val="600"/>
              </a:spcAft>
              <a:buFont typeface="Arial" panose="020B0604020202020204" pitchFamily="34" charset="0"/>
              <a:buChar char="•"/>
            </a:pPr>
            <a:r>
              <a:rPr lang="fr-FR" sz="2400" dirty="0">
                <a:solidFill>
                  <a:schemeClr val="accent6">
                    <a:lumMod val="50000"/>
                  </a:schemeClr>
                </a:solidFill>
              </a:rPr>
              <a:t>Indices de pauvreté </a:t>
            </a:r>
          </a:p>
        </p:txBody>
      </p:sp>
      <p:sp>
        <p:nvSpPr>
          <p:cNvPr id="3" name="Rectangle 2"/>
          <p:cNvSpPr/>
          <p:nvPr/>
        </p:nvSpPr>
        <p:spPr>
          <a:xfrm>
            <a:off x="338862" y="4277230"/>
            <a:ext cx="8204744" cy="1354217"/>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fr-FR" sz="2400" dirty="0">
                <a:solidFill>
                  <a:schemeClr val="accent2">
                    <a:lumMod val="50000"/>
                  </a:schemeClr>
                </a:solidFill>
              </a:rPr>
              <a:t>Contexte sécuritaire et de déplacements de population</a:t>
            </a:r>
          </a:p>
          <a:p>
            <a:pPr marL="342900" indent="-342900">
              <a:spcBef>
                <a:spcPts val="600"/>
              </a:spcBef>
              <a:spcAft>
                <a:spcPts val="600"/>
              </a:spcAft>
              <a:buFont typeface="Arial" panose="020B0604020202020204" pitchFamily="34" charset="0"/>
              <a:buChar char="•"/>
            </a:pPr>
            <a:r>
              <a:rPr lang="fr-FR" sz="2400" dirty="0"/>
              <a:t>Fonctionnalité des services publiques et programmes en cours</a:t>
            </a:r>
          </a:p>
        </p:txBody>
      </p:sp>
    </p:spTree>
    <p:extLst>
      <p:ext uri="{BB962C8B-B14F-4D97-AF65-F5344CB8AC3E}">
        <p14:creationId xmlns:p14="http://schemas.microsoft.com/office/powerpoint/2010/main" val="22736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down)">
                                      <p:cBhvr>
                                        <p:cTn id="27" dur="500"/>
                                        <p:tgtEl>
                                          <p:spTgt spid="3">
                                            <p:txEl>
                                              <p:pRg st="0" end="0"/>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Sources de données</a:t>
            </a:r>
          </a:p>
        </p:txBody>
      </p:sp>
      <p:sp>
        <p:nvSpPr>
          <p:cNvPr id="10" name="Content Placeholder 4">
            <a:extLst>
              <a:ext uri="{FF2B5EF4-FFF2-40B4-BE49-F238E27FC236}">
                <a16:creationId xmlns="" xmlns:a16="http://schemas.microsoft.com/office/drawing/2014/main" id="{043D50FE-ED19-5B41-8AEA-1FA5AAD6FFFB}"/>
              </a:ext>
            </a:extLst>
          </p:cNvPr>
          <p:cNvSpPr>
            <a:spLocks noGrp="1"/>
          </p:cNvSpPr>
          <p:nvPr>
            <p:ph sz="half" idx="1"/>
          </p:nvPr>
        </p:nvSpPr>
        <p:spPr>
          <a:xfrm>
            <a:off x="159419" y="2834496"/>
            <a:ext cx="4581023" cy="3301611"/>
          </a:xfrm>
        </p:spPr>
        <p:txBody>
          <a:bodyPr>
            <a:normAutofit fontScale="70000" lnSpcReduction="20000"/>
          </a:bodyPr>
          <a:lstStyle/>
          <a:p>
            <a:pPr marL="0" indent="0">
              <a:buNone/>
            </a:pPr>
            <a:r>
              <a:rPr lang="fr-FR" sz="3400" dirty="0">
                <a:solidFill>
                  <a:schemeClr val="accent1">
                    <a:lumMod val="50000"/>
                  </a:schemeClr>
                </a:solidFill>
              </a:rPr>
              <a:t>Sur la population </a:t>
            </a:r>
            <a:r>
              <a:rPr lang="fr-FR" sz="3400" dirty="0" smtClean="0">
                <a:solidFill>
                  <a:schemeClr val="accent1">
                    <a:lumMod val="50000"/>
                  </a:schemeClr>
                </a:solidFill>
              </a:rPr>
              <a:t>générale :</a:t>
            </a:r>
            <a:endParaRPr lang="fr-FR" sz="3400" dirty="0">
              <a:solidFill>
                <a:schemeClr val="accent1">
                  <a:lumMod val="50000"/>
                </a:schemeClr>
              </a:solidFill>
            </a:endParaRPr>
          </a:p>
          <a:p>
            <a:r>
              <a:rPr lang="fr-FR" dirty="0">
                <a:solidFill>
                  <a:schemeClr val="accent6">
                    <a:lumMod val="50000"/>
                  </a:schemeClr>
                </a:solidFill>
              </a:rPr>
              <a:t>Enquêtes et études:</a:t>
            </a:r>
          </a:p>
          <a:p>
            <a:pPr marL="265113" lvl="1" indent="-263525">
              <a:spcBef>
                <a:spcPts val="300"/>
              </a:spcBef>
              <a:spcAft>
                <a:spcPts val="300"/>
              </a:spcAft>
            </a:pPr>
            <a:r>
              <a:rPr lang="fr-FR" dirty="0"/>
              <a:t>Nutritionnelles, des différents secteurs séparément o conjointes</a:t>
            </a:r>
          </a:p>
          <a:p>
            <a:pPr marL="265113" lvl="1" indent="-263525">
              <a:spcBef>
                <a:spcPts val="300"/>
              </a:spcBef>
              <a:spcAft>
                <a:spcPts val="300"/>
              </a:spcAft>
            </a:pPr>
            <a:r>
              <a:rPr lang="fr-FR" dirty="0"/>
              <a:t>Représentatives ou pas </a:t>
            </a:r>
          </a:p>
          <a:p>
            <a:pPr marL="265113" lvl="1" indent="-263525">
              <a:spcBef>
                <a:spcPts val="300"/>
              </a:spcBef>
              <a:spcAft>
                <a:spcPts val="300"/>
              </a:spcAft>
            </a:pPr>
            <a:r>
              <a:rPr lang="fr-FR" dirty="0"/>
              <a:t>A différente échelle : nationale, régionale, </a:t>
            </a:r>
            <a:r>
              <a:rPr lang="fr-FR" dirty="0" smtClean="0"/>
              <a:t>locale</a:t>
            </a:r>
          </a:p>
          <a:p>
            <a:pPr marL="265113" lvl="1" indent="-263525">
              <a:spcBef>
                <a:spcPts val="300"/>
              </a:spcBef>
              <a:spcAft>
                <a:spcPts val="300"/>
              </a:spcAft>
            </a:pPr>
            <a:r>
              <a:rPr lang="fr-FR" dirty="0" smtClean="0"/>
              <a:t>Enquêtes CAP</a:t>
            </a:r>
            <a:endParaRPr lang="fr-FR" dirty="0"/>
          </a:p>
          <a:p>
            <a:r>
              <a:rPr lang="fr-FR" dirty="0" smtClean="0">
                <a:solidFill>
                  <a:schemeClr val="accent5">
                    <a:lumMod val="50000"/>
                  </a:schemeClr>
                </a:solidFill>
              </a:rPr>
              <a:t>Systèmes de surveillance sentinelle</a:t>
            </a:r>
          </a:p>
          <a:p>
            <a:r>
              <a:rPr lang="fr-FR" dirty="0" smtClean="0">
                <a:solidFill>
                  <a:schemeClr val="accent1">
                    <a:lumMod val="75000"/>
                  </a:schemeClr>
                </a:solidFill>
              </a:rPr>
              <a:t>Examens cliniques et biologiques</a:t>
            </a:r>
            <a:endParaRPr lang="fr-FR" dirty="0">
              <a:solidFill>
                <a:schemeClr val="accent1">
                  <a:lumMod val="75000"/>
                </a:schemeClr>
              </a:solidFill>
            </a:endParaRPr>
          </a:p>
        </p:txBody>
      </p:sp>
      <p:sp>
        <p:nvSpPr>
          <p:cNvPr id="11" name="Content Placeholder 5">
            <a:extLst>
              <a:ext uri="{FF2B5EF4-FFF2-40B4-BE49-F238E27FC236}">
                <a16:creationId xmlns="" xmlns:a16="http://schemas.microsoft.com/office/drawing/2014/main" id="{8A963A1C-5094-B34D-A2D7-304AB371E24A}"/>
              </a:ext>
            </a:extLst>
          </p:cNvPr>
          <p:cNvSpPr>
            <a:spLocks noGrp="1"/>
          </p:cNvSpPr>
          <p:nvPr>
            <p:ph sz="half" idx="4294967295"/>
          </p:nvPr>
        </p:nvSpPr>
        <p:spPr>
          <a:xfrm>
            <a:off x="5116722" y="2729870"/>
            <a:ext cx="3886200" cy="3398044"/>
          </a:xfrm>
          <a:prstGeom prst="rect">
            <a:avLst/>
          </a:prstGeom>
        </p:spPr>
        <p:txBody>
          <a:bodyPr>
            <a:normAutofit fontScale="92500"/>
          </a:bodyPr>
          <a:lstStyle/>
          <a:p>
            <a:pPr marL="0" indent="0">
              <a:buNone/>
            </a:pPr>
            <a:r>
              <a:rPr lang="fr-FR" sz="2600" dirty="0">
                <a:solidFill>
                  <a:schemeClr val="accent1">
                    <a:lumMod val="50000"/>
                  </a:schemeClr>
                </a:solidFill>
              </a:rPr>
              <a:t>Sur les programmes:</a:t>
            </a:r>
          </a:p>
          <a:p>
            <a:r>
              <a:rPr lang="fr-FR" sz="2200" dirty="0">
                <a:solidFill>
                  <a:schemeClr val="accent6">
                    <a:lumMod val="50000"/>
                  </a:schemeClr>
                </a:solidFill>
              </a:rPr>
              <a:t>Statistiques des </a:t>
            </a:r>
            <a:r>
              <a:rPr lang="fr-FR" sz="2200" dirty="0" smtClean="0">
                <a:solidFill>
                  <a:schemeClr val="accent6">
                    <a:lumMod val="50000"/>
                  </a:schemeClr>
                </a:solidFill>
              </a:rPr>
              <a:t>programmes: </a:t>
            </a:r>
            <a:r>
              <a:rPr lang="fr-FR" sz="2200" dirty="0">
                <a:solidFill>
                  <a:schemeClr val="accent6">
                    <a:lumMod val="50000"/>
                  </a:schemeClr>
                </a:solidFill>
              </a:rPr>
              <a:t>fréquentation, résultats, couverture</a:t>
            </a:r>
          </a:p>
          <a:p>
            <a:r>
              <a:rPr lang="fr-FR" sz="2200" dirty="0">
                <a:solidFill>
                  <a:schemeClr val="accent2">
                    <a:lumMod val="50000"/>
                  </a:schemeClr>
                </a:solidFill>
              </a:rPr>
              <a:t>Registres des distributions alimentaires </a:t>
            </a:r>
          </a:p>
          <a:p>
            <a:r>
              <a:rPr lang="fr-FR" sz="2200" dirty="0"/>
              <a:t>Registres cliniques </a:t>
            </a:r>
          </a:p>
          <a:p>
            <a:r>
              <a:rPr lang="fr-FR" sz="2200" dirty="0">
                <a:solidFill>
                  <a:schemeClr val="accent1">
                    <a:lumMod val="75000"/>
                  </a:schemeClr>
                </a:solidFill>
              </a:rPr>
              <a:t>Registres système éducatif (recensement scolaire</a:t>
            </a:r>
            <a:r>
              <a:rPr lang="fr-FR" sz="2200" dirty="0"/>
              <a:t>)</a:t>
            </a:r>
          </a:p>
        </p:txBody>
      </p:sp>
      <p:sp>
        <p:nvSpPr>
          <p:cNvPr id="2" name="ZoneTexte 1"/>
          <p:cNvSpPr txBox="1"/>
          <p:nvPr/>
        </p:nvSpPr>
        <p:spPr>
          <a:xfrm>
            <a:off x="159420" y="1546514"/>
            <a:ext cx="4174957" cy="646331"/>
          </a:xfrm>
          <a:prstGeom prst="rect">
            <a:avLst/>
          </a:prstGeom>
          <a:noFill/>
        </p:spPr>
        <p:txBody>
          <a:bodyPr wrap="square" rtlCol="0">
            <a:spAutoFit/>
          </a:bodyPr>
          <a:lstStyle/>
          <a:p>
            <a:r>
              <a:rPr lang="fr-FR" dirty="0" smtClean="0"/>
              <a:t>Sources mesurant des effets ou des prévalences sur la population</a:t>
            </a:r>
            <a:endParaRPr lang="fr-FR" dirty="0"/>
          </a:p>
        </p:txBody>
      </p:sp>
      <p:sp>
        <p:nvSpPr>
          <p:cNvPr id="18" name="ZoneTexte 17"/>
          <p:cNvSpPr txBox="1"/>
          <p:nvPr/>
        </p:nvSpPr>
        <p:spPr>
          <a:xfrm>
            <a:off x="4981075" y="1546514"/>
            <a:ext cx="4028782" cy="646331"/>
          </a:xfrm>
          <a:prstGeom prst="rect">
            <a:avLst/>
          </a:prstGeom>
          <a:noFill/>
        </p:spPr>
        <p:txBody>
          <a:bodyPr wrap="square" rtlCol="0">
            <a:spAutoFit/>
          </a:bodyPr>
          <a:lstStyle/>
          <a:p>
            <a:r>
              <a:rPr lang="fr-FR" dirty="0" smtClean="0"/>
              <a:t>Sources ciblant les bénéficiaires de programmes ou interventions</a:t>
            </a:r>
            <a:endParaRPr lang="fr-FR" dirty="0"/>
          </a:p>
        </p:txBody>
      </p:sp>
      <p:sp>
        <p:nvSpPr>
          <p:cNvPr id="3" name="Différent de 2"/>
          <p:cNvSpPr/>
          <p:nvPr/>
        </p:nvSpPr>
        <p:spPr>
          <a:xfrm>
            <a:off x="4114800" y="1710252"/>
            <a:ext cx="757989" cy="318854"/>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2933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5"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randombar(vertical)">
                                      <p:cBhvr>
                                        <p:cTn id="28" dur="500"/>
                                        <p:tgtEl>
                                          <p:spTgt spid="10">
                                            <p:txEl>
                                              <p:pRg st="0" end="0"/>
                                            </p:txEl>
                                          </p:spTgt>
                                        </p:tgtEl>
                                      </p:cBhvr>
                                    </p:animEffect>
                                  </p:childTnLst>
                                </p:cTn>
                              </p:par>
                            </p:childTnLst>
                          </p:cTn>
                        </p:par>
                        <p:par>
                          <p:cTn id="29" fill="hold">
                            <p:stCondLst>
                              <p:cond delay="500"/>
                            </p:stCondLst>
                            <p:childTnLst>
                              <p:par>
                                <p:cTn id="30" presetID="14" presetClass="entr" presetSubtype="5" fill="hold" nodeType="after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randombar(vertical)">
                                      <p:cBhvr>
                                        <p:cTn id="32" dur="500"/>
                                        <p:tgtEl>
                                          <p:spTgt spid="10">
                                            <p:txEl>
                                              <p:pRg st="1" end="1"/>
                                            </p:txEl>
                                          </p:spTgt>
                                        </p:tgtEl>
                                      </p:cBhvr>
                                    </p:animEffect>
                                  </p:childTnLst>
                                </p:cTn>
                              </p:par>
                            </p:childTnLst>
                          </p:cTn>
                        </p:par>
                        <p:par>
                          <p:cTn id="33" fill="hold">
                            <p:stCondLst>
                              <p:cond delay="1000"/>
                            </p:stCondLst>
                            <p:childTnLst>
                              <p:par>
                                <p:cTn id="34" presetID="14" presetClass="entr" presetSubtype="5" fill="hold" nodeType="after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randombar(vertical)">
                                      <p:cBhvr>
                                        <p:cTn id="36" dur="500"/>
                                        <p:tgtEl>
                                          <p:spTgt spid="10">
                                            <p:txEl>
                                              <p:pRg st="2" end="2"/>
                                            </p:txEl>
                                          </p:spTgt>
                                        </p:tgtEl>
                                      </p:cBhvr>
                                    </p:animEffect>
                                  </p:childTnLst>
                                </p:cTn>
                              </p:par>
                            </p:childTnLst>
                          </p:cTn>
                        </p:par>
                        <p:par>
                          <p:cTn id="37" fill="hold">
                            <p:stCondLst>
                              <p:cond delay="1500"/>
                            </p:stCondLst>
                            <p:childTnLst>
                              <p:par>
                                <p:cTn id="38" presetID="14" presetClass="entr" presetSubtype="5" fill="hold" nodeType="after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randombar(vertical)">
                                      <p:cBhvr>
                                        <p:cTn id="40" dur="500"/>
                                        <p:tgtEl>
                                          <p:spTgt spid="10">
                                            <p:txEl>
                                              <p:pRg st="3" end="3"/>
                                            </p:txEl>
                                          </p:spTgt>
                                        </p:tgtEl>
                                      </p:cBhvr>
                                    </p:animEffect>
                                  </p:childTnLst>
                                </p:cTn>
                              </p:par>
                            </p:childTnLst>
                          </p:cTn>
                        </p:par>
                        <p:par>
                          <p:cTn id="41" fill="hold">
                            <p:stCondLst>
                              <p:cond delay="2000"/>
                            </p:stCondLst>
                            <p:childTnLst>
                              <p:par>
                                <p:cTn id="42" presetID="14" presetClass="entr" presetSubtype="5" fill="hold" nodeType="after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randombar(vertical)">
                                      <p:cBhvr>
                                        <p:cTn id="44" dur="500"/>
                                        <p:tgtEl>
                                          <p:spTgt spid="10">
                                            <p:txEl>
                                              <p:pRg st="4" end="4"/>
                                            </p:txEl>
                                          </p:spTgt>
                                        </p:tgtEl>
                                      </p:cBhvr>
                                    </p:animEffect>
                                  </p:childTnLst>
                                </p:cTn>
                              </p:par>
                            </p:childTnLst>
                          </p:cTn>
                        </p:par>
                        <p:par>
                          <p:cTn id="45" fill="hold">
                            <p:stCondLst>
                              <p:cond delay="2500"/>
                            </p:stCondLst>
                            <p:childTnLst>
                              <p:par>
                                <p:cTn id="46" presetID="14" presetClass="entr" presetSubtype="5" fill="hold" nodeType="after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randombar(vertical)">
                                      <p:cBhvr>
                                        <p:cTn id="48" dur="500"/>
                                        <p:tgtEl>
                                          <p:spTgt spid="10">
                                            <p:txEl>
                                              <p:pRg st="5" end="5"/>
                                            </p:txEl>
                                          </p:spTgt>
                                        </p:tgtEl>
                                      </p:cBhvr>
                                    </p:animEffect>
                                  </p:childTnLst>
                                </p:cTn>
                              </p:par>
                            </p:childTnLst>
                          </p:cTn>
                        </p:par>
                        <p:par>
                          <p:cTn id="49" fill="hold">
                            <p:stCondLst>
                              <p:cond delay="3000"/>
                            </p:stCondLst>
                            <p:childTnLst>
                              <p:par>
                                <p:cTn id="50" presetID="14" presetClass="entr" presetSubtype="5" fill="hold" nodeType="afterEffect">
                                  <p:stCondLst>
                                    <p:cond delay="0"/>
                                  </p:stCondLst>
                                  <p:childTnLst>
                                    <p:set>
                                      <p:cBhvr>
                                        <p:cTn id="51" dur="1" fill="hold">
                                          <p:stCondLst>
                                            <p:cond delay="0"/>
                                          </p:stCondLst>
                                        </p:cTn>
                                        <p:tgtEl>
                                          <p:spTgt spid="10">
                                            <p:txEl>
                                              <p:pRg st="6" end="6"/>
                                            </p:txEl>
                                          </p:spTgt>
                                        </p:tgtEl>
                                        <p:attrNameLst>
                                          <p:attrName>style.visibility</p:attrName>
                                        </p:attrNameLst>
                                      </p:cBhvr>
                                      <p:to>
                                        <p:strVal val="visible"/>
                                      </p:to>
                                    </p:set>
                                    <p:animEffect transition="in" filter="randombar(vertical)">
                                      <p:cBhvr>
                                        <p:cTn id="52" dur="500"/>
                                        <p:tgtEl>
                                          <p:spTgt spid="10">
                                            <p:txEl>
                                              <p:pRg st="6" end="6"/>
                                            </p:txEl>
                                          </p:spTgt>
                                        </p:tgtEl>
                                      </p:cBhvr>
                                    </p:animEffect>
                                  </p:childTnLst>
                                </p:cTn>
                              </p:par>
                            </p:childTnLst>
                          </p:cTn>
                        </p:par>
                        <p:par>
                          <p:cTn id="53" fill="hold">
                            <p:stCondLst>
                              <p:cond delay="3500"/>
                            </p:stCondLst>
                            <p:childTnLst>
                              <p:par>
                                <p:cTn id="54" presetID="14" presetClass="entr" presetSubtype="5" fill="hold" nodeType="after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Effect transition="in" filter="randombar(vertical)">
                                      <p:cBhvr>
                                        <p:cTn id="56" dur="500"/>
                                        <p:tgtEl>
                                          <p:spTgt spid="10">
                                            <p:txEl>
                                              <p:pRg st="7" end="7"/>
                                            </p:txEl>
                                          </p:spTgt>
                                        </p:tgtEl>
                                      </p:cBhvr>
                                    </p:animEffect>
                                  </p:childTnLst>
                                </p:cTn>
                              </p:par>
                            </p:childTnLst>
                          </p:cTn>
                        </p:par>
                        <p:par>
                          <p:cTn id="57" fill="hold">
                            <p:stCondLst>
                              <p:cond delay="4000"/>
                            </p:stCondLst>
                            <p:childTnLst>
                              <p:par>
                                <p:cTn id="58" presetID="5" presetClass="entr" presetSubtype="10" fill="hold" nodeType="after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Effect transition="in" filter="checkerboard(across)">
                                      <p:cBhvr>
                                        <p:cTn id="60" dur="500"/>
                                        <p:tgtEl>
                                          <p:spTgt spid="11">
                                            <p:txEl>
                                              <p:pRg st="0" end="0"/>
                                            </p:txEl>
                                          </p:spTgt>
                                        </p:tgtEl>
                                      </p:cBhvr>
                                    </p:animEffect>
                                  </p:childTnLst>
                                </p:cTn>
                              </p:par>
                            </p:childTnLst>
                          </p:cTn>
                        </p:par>
                        <p:par>
                          <p:cTn id="61" fill="hold">
                            <p:stCondLst>
                              <p:cond delay="4500"/>
                            </p:stCondLst>
                            <p:childTnLst>
                              <p:par>
                                <p:cTn id="62" presetID="5" presetClass="entr" presetSubtype="10" fill="hold" nodeType="afterEffect">
                                  <p:stCondLst>
                                    <p:cond delay="0"/>
                                  </p:stCondLst>
                                  <p:childTnLst>
                                    <p:set>
                                      <p:cBhvr>
                                        <p:cTn id="63" dur="1" fill="hold">
                                          <p:stCondLst>
                                            <p:cond delay="0"/>
                                          </p:stCondLst>
                                        </p:cTn>
                                        <p:tgtEl>
                                          <p:spTgt spid="11">
                                            <p:txEl>
                                              <p:pRg st="1" end="1"/>
                                            </p:txEl>
                                          </p:spTgt>
                                        </p:tgtEl>
                                        <p:attrNameLst>
                                          <p:attrName>style.visibility</p:attrName>
                                        </p:attrNameLst>
                                      </p:cBhvr>
                                      <p:to>
                                        <p:strVal val="visible"/>
                                      </p:to>
                                    </p:set>
                                    <p:animEffect transition="in" filter="checkerboard(across)">
                                      <p:cBhvr>
                                        <p:cTn id="64" dur="500"/>
                                        <p:tgtEl>
                                          <p:spTgt spid="11">
                                            <p:txEl>
                                              <p:pRg st="1" end="1"/>
                                            </p:txEl>
                                          </p:spTgt>
                                        </p:tgtEl>
                                      </p:cBhvr>
                                    </p:animEffect>
                                  </p:childTnLst>
                                </p:cTn>
                              </p:par>
                            </p:childTnLst>
                          </p:cTn>
                        </p:par>
                        <p:par>
                          <p:cTn id="65" fill="hold">
                            <p:stCondLst>
                              <p:cond delay="5000"/>
                            </p:stCondLst>
                            <p:childTnLst>
                              <p:par>
                                <p:cTn id="66" presetID="5" presetClass="entr" presetSubtype="10" fill="hold" nodeType="afterEffect">
                                  <p:stCondLst>
                                    <p:cond delay="0"/>
                                  </p:stCondLst>
                                  <p:childTnLst>
                                    <p:set>
                                      <p:cBhvr>
                                        <p:cTn id="67" dur="1" fill="hold">
                                          <p:stCondLst>
                                            <p:cond delay="0"/>
                                          </p:stCondLst>
                                        </p:cTn>
                                        <p:tgtEl>
                                          <p:spTgt spid="11">
                                            <p:txEl>
                                              <p:pRg st="2" end="2"/>
                                            </p:txEl>
                                          </p:spTgt>
                                        </p:tgtEl>
                                        <p:attrNameLst>
                                          <p:attrName>style.visibility</p:attrName>
                                        </p:attrNameLst>
                                      </p:cBhvr>
                                      <p:to>
                                        <p:strVal val="visible"/>
                                      </p:to>
                                    </p:set>
                                    <p:animEffect transition="in" filter="checkerboard(across)">
                                      <p:cBhvr>
                                        <p:cTn id="68" dur="500"/>
                                        <p:tgtEl>
                                          <p:spTgt spid="11">
                                            <p:txEl>
                                              <p:pRg st="2" end="2"/>
                                            </p:txEl>
                                          </p:spTgt>
                                        </p:tgtEl>
                                      </p:cBhvr>
                                    </p:animEffect>
                                  </p:childTnLst>
                                </p:cTn>
                              </p:par>
                            </p:childTnLst>
                          </p:cTn>
                        </p:par>
                        <p:par>
                          <p:cTn id="69" fill="hold">
                            <p:stCondLst>
                              <p:cond delay="5500"/>
                            </p:stCondLst>
                            <p:childTnLst>
                              <p:par>
                                <p:cTn id="70" presetID="5" presetClass="entr" presetSubtype="10" fill="hold" nodeType="afterEffect">
                                  <p:stCondLst>
                                    <p:cond delay="0"/>
                                  </p:stCondLst>
                                  <p:childTnLst>
                                    <p:set>
                                      <p:cBhvr>
                                        <p:cTn id="71" dur="1" fill="hold">
                                          <p:stCondLst>
                                            <p:cond delay="0"/>
                                          </p:stCondLst>
                                        </p:cTn>
                                        <p:tgtEl>
                                          <p:spTgt spid="11">
                                            <p:txEl>
                                              <p:pRg st="3" end="3"/>
                                            </p:txEl>
                                          </p:spTgt>
                                        </p:tgtEl>
                                        <p:attrNameLst>
                                          <p:attrName>style.visibility</p:attrName>
                                        </p:attrNameLst>
                                      </p:cBhvr>
                                      <p:to>
                                        <p:strVal val="visible"/>
                                      </p:to>
                                    </p:set>
                                    <p:animEffect transition="in" filter="checkerboard(across)">
                                      <p:cBhvr>
                                        <p:cTn id="72" dur="500"/>
                                        <p:tgtEl>
                                          <p:spTgt spid="11">
                                            <p:txEl>
                                              <p:pRg st="3" end="3"/>
                                            </p:txEl>
                                          </p:spTgt>
                                        </p:tgtEl>
                                      </p:cBhvr>
                                    </p:animEffect>
                                  </p:childTnLst>
                                </p:cTn>
                              </p:par>
                            </p:childTnLst>
                          </p:cTn>
                        </p:par>
                        <p:par>
                          <p:cTn id="73" fill="hold">
                            <p:stCondLst>
                              <p:cond delay="6000"/>
                            </p:stCondLst>
                            <p:childTnLst>
                              <p:par>
                                <p:cTn id="74" presetID="5" presetClass="entr" presetSubtype="10" fill="hold" nodeType="afterEffect">
                                  <p:stCondLst>
                                    <p:cond delay="0"/>
                                  </p:stCondLst>
                                  <p:childTnLst>
                                    <p:set>
                                      <p:cBhvr>
                                        <p:cTn id="75" dur="1" fill="hold">
                                          <p:stCondLst>
                                            <p:cond delay="0"/>
                                          </p:stCondLst>
                                        </p:cTn>
                                        <p:tgtEl>
                                          <p:spTgt spid="11">
                                            <p:txEl>
                                              <p:pRg st="4" end="4"/>
                                            </p:txEl>
                                          </p:spTgt>
                                        </p:tgtEl>
                                        <p:attrNameLst>
                                          <p:attrName>style.visibility</p:attrName>
                                        </p:attrNameLst>
                                      </p:cBhvr>
                                      <p:to>
                                        <p:strVal val="visible"/>
                                      </p:to>
                                    </p:set>
                                    <p:animEffect transition="in" filter="checkerboard(across)">
                                      <p:cBhvr>
                                        <p:cTn id="76"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8"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1504"/>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Enquêtes et études nutritionnelles</a:t>
            </a:r>
          </a:p>
        </p:txBody>
      </p:sp>
      <p:pic>
        <p:nvPicPr>
          <p:cNvPr id="10" name="Picture 4">
            <a:extLst>
              <a:ext uri="{FF2B5EF4-FFF2-40B4-BE49-F238E27FC236}">
                <a16:creationId xmlns="" xmlns:a16="http://schemas.microsoft.com/office/drawing/2014/main" id="{F57E9AB2-279C-1B46-80F0-6E38FBE03A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215" y="1192990"/>
            <a:ext cx="2294159" cy="3225403"/>
          </a:xfrm>
          <a:prstGeom prst="rect">
            <a:avLst/>
          </a:prstGeom>
        </p:spPr>
      </p:pic>
      <p:pic>
        <p:nvPicPr>
          <p:cNvPr id="11" name="Picture 5">
            <a:extLst>
              <a:ext uri="{FF2B5EF4-FFF2-40B4-BE49-F238E27FC236}">
                <a16:creationId xmlns="" xmlns:a16="http://schemas.microsoft.com/office/drawing/2014/main" id="{1A284B0C-3B0A-0846-B63E-76A4652206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8374" y="2783116"/>
            <a:ext cx="2384373" cy="3382482"/>
          </a:xfrm>
          <a:prstGeom prst="rect">
            <a:avLst/>
          </a:prstGeom>
        </p:spPr>
      </p:pic>
      <p:sp>
        <p:nvSpPr>
          <p:cNvPr id="18" name="Content Placeholder 2"/>
          <p:cNvSpPr>
            <a:spLocks noGrp="1"/>
          </p:cNvSpPr>
          <p:nvPr>
            <p:ph idx="1"/>
          </p:nvPr>
        </p:nvSpPr>
        <p:spPr>
          <a:xfrm>
            <a:off x="4832747" y="1091866"/>
            <a:ext cx="4235054" cy="5073732"/>
          </a:xfrm>
        </p:spPr>
        <p:txBody>
          <a:bodyPr>
            <a:noAutofit/>
          </a:bodyPr>
          <a:lstStyle/>
          <a:p>
            <a:pPr marL="0" indent="0">
              <a:lnSpc>
                <a:spcPct val="100000"/>
              </a:lnSpc>
              <a:spcBef>
                <a:spcPts val="0"/>
              </a:spcBef>
              <a:buNone/>
            </a:pPr>
            <a:r>
              <a:rPr lang="fr-FR" sz="1800" b="1" dirty="0">
                <a:solidFill>
                  <a:schemeClr val="accent6">
                    <a:lumMod val="50000"/>
                  </a:schemeClr>
                </a:solidFill>
              </a:rPr>
              <a:t>Enquêtes Démographiques et de Santé </a:t>
            </a:r>
            <a:r>
              <a:rPr lang="fr-FR" sz="1800" dirty="0">
                <a:solidFill>
                  <a:schemeClr val="accent6">
                    <a:lumMod val="50000"/>
                  </a:schemeClr>
                </a:solidFill>
              </a:rPr>
              <a:t>(EDS) et </a:t>
            </a:r>
            <a:r>
              <a:rPr lang="fr-FR" sz="1800" b="1" dirty="0">
                <a:solidFill>
                  <a:schemeClr val="accent6">
                    <a:lumMod val="50000"/>
                  </a:schemeClr>
                </a:solidFill>
              </a:rPr>
              <a:t>Enquêtes à Indicateurs Multiples </a:t>
            </a:r>
            <a:r>
              <a:rPr lang="fr-FR" sz="1800" dirty="0">
                <a:solidFill>
                  <a:schemeClr val="accent6">
                    <a:lumMod val="50000"/>
                  </a:schemeClr>
                </a:solidFill>
              </a:rPr>
              <a:t>(MICS): données de base au niveau national et suivi de tendances sur le long terme, tous les 3-5 ans. </a:t>
            </a:r>
          </a:p>
          <a:p>
            <a:pPr marL="0" indent="0">
              <a:lnSpc>
                <a:spcPct val="100000"/>
              </a:lnSpc>
              <a:spcBef>
                <a:spcPts val="0"/>
              </a:spcBef>
              <a:buNone/>
            </a:pPr>
            <a:endParaRPr lang="fr-FR" sz="1800" b="1" dirty="0"/>
          </a:p>
          <a:p>
            <a:pPr marL="0" indent="0">
              <a:lnSpc>
                <a:spcPct val="100000"/>
              </a:lnSpc>
              <a:spcBef>
                <a:spcPts val="0"/>
              </a:spcBef>
              <a:buNone/>
            </a:pPr>
            <a:r>
              <a:rPr lang="fr-FR" sz="1800" b="1" dirty="0">
                <a:solidFill>
                  <a:schemeClr val="accent4">
                    <a:lumMod val="50000"/>
                  </a:schemeClr>
                </a:solidFill>
              </a:rPr>
              <a:t>Enquêtes nutritionnelles SMART</a:t>
            </a:r>
            <a:r>
              <a:rPr lang="fr-FR" sz="1800" dirty="0">
                <a:solidFill>
                  <a:schemeClr val="accent4">
                    <a:lumMod val="50000"/>
                  </a:schemeClr>
                </a:solidFill>
              </a:rPr>
              <a:t>: la méthode la plus utilisée pour l’évaluation de la situation nutritionnelle d’une population/zone spécifique ou nationale</a:t>
            </a:r>
          </a:p>
          <a:p>
            <a:pPr marL="0" indent="0">
              <a:lnSpc>
                <a:spcPct val="100000"/>
              </a:lnSpc>
              <a:spcBef>
                <a:spcPts val="0"/>
              </a:spcBef>
              <a:buNone/>
            </a:pPr>
            <a:endParaRPr lang="fr-FR" sz="1500" b="1" dirty="0"/>
          </a:p>
          <a:p>
            <a:pPr marL="0" indent="0">
              <a:lnSpc>
                <a:spcPct val="100000"/>
              </a:lnSpc>
              <a:spcBef>
                <a:spcPts val="0"/>
              </a:spcBef>
              <a:buNone/>
            </a:pPr>
            <a:r>
              <a:rPr lang="fr-FR" sz="1800" b="1" dirty="0">
                <a:solidFill>
                  <a:schemeClr val="accent3">
                    <a:lumMod val="50000"/>
                  </a:schemeClr>
                </a:solidFill>
              </a:rPr>
              <a:t>Evaluations rapides</a:t>
            </a:r>
            <a:r>
              <a:rPr lang="fr-FR" sz="1800" dirty="0">
                <a:solidFill>
                  <a:schemeClr val="accent3">
                    <a:lumMod val="50000"/>
                  </a:schemeClr>
                </a:solidFill>
              </a:rPr>
              <a:t>: source d’information essentielle en phase initiale d’urgence pour déterminer l’ampleur et la sévérité de la crise. </a:t>
            </a:r>
          </a:p>
          <a:p>
            <a:pPr marL="0" indent="0">
              <a:lnSpc>
                <a:spcPct val="100000"/>
              </a:lnSpc>
              <a:spcBef>
                <a:spcPts val="0"/>
              </a:spcBef>
              <a:buNone/>
            </a:pPr>
            <a:r>
              <a:rPr lang="fr-FR" sz="1800" b="1" dirty="0">
                <a:solidFill>
                  <a:schemeClr val="accent3">
                    <a:lumMod val="50000"/>
                  </a:schemeClr>
                </a:solidFill>
              </a:rPr>
              <a:t>Systèmes de surveillance sentinelle: </a:t>
            </a:r>
            <a:r>
              <a:rPr lang="fr-FR" sz="1800" dirty="0">
                <a:solidFill>
                  <a:schemeClr val="accent3">
                    <a:lumMod val="50000"/>
                  </a:schemeClr>
                </a:solidFill>
              </a:rPr>
              <a:t>utilisation des sites sentinelles</a:t>
            </a:r>
          </a:p>
          <a:p>
            <a:pPr marL="0" indent="0">
              <a:lnSpc>
                <a:spcPct val="100000"/>
              </a:lnSpc>
              <a:spcBef>
                <a:spcPts val="0"/>
              </a:spcBef>
              <a:buNone/>
            </a:pPr>
            <a:endParaRPr lang="fr-FR" sz="1500" dirty="0"/>
          </a:p>
        </p:txBody>
      </p:sp>
    </p:spTree>
    <p:extLst>
      <p:ext uri="{BB962C8B-B14F-4D97-AF65-F5344CB8AC3E}">
        <p14:creationId xmlns:p14="http://schemas.microsoft.com/office/powerpoint/2010/main" val="387722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wipe(left)">
                                      <p:cBhvr>
                                        <p:cTn id="27" dur="500"/>
                                        <p:tgtEl>
                                          <p:spTgt spid="18">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wipe(left)">
                                      <p:cBhvr>
                                        <p:cTn id="31" dur="500"/>
                                        <p:tgtEl>
                                          <p:spTgt spid="18">
                                            <p:txEl>
                                              <p:pRg st="4" end="4"/>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xEl>
                                              <p:pRg st="5" end="5"/>
                                            </p:txEl>
                                          </p:spTgt>
                                        </p:tgtEl>
                                        <p:attrNameLst>
                                          <p:attrName>style.visibility</p:attrName>
                                        </p:attrNameLst>
                                      </p:cBhvr>
                                      <p:to>
                                        <p:strVal val="visible"/>
                                      </p:to>
                                    </p:set>
                                    <p:animEffect transition="in" filter="wipe(left)">
                                      <p:cBhvr>
                                        <p:cTn id="35"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Enquêtes nutritionnelles </a:t>
            </a:r>
          </a:p>
        </p:txBody>
      </p:sp>
      <p:pic>
        <p:nvPicPr>
          <p:cNvPr id="10" name="Content Placeholder 1">
            <a:extLst>
              <a:ext uri="{FF2B5EF4-FFF2-40B4-BE49-F238E27FC236}">
                <a16:creationId xmlns="" xmlns:a16="http://schemas.microsoft.com/office/drawing/2014/main" id="{B7871EFE-461B-3644-8B6F-A5ED33BA7F43}"/>
              </a:ext>
            </a:extLst>
          </p:cNvPr>
          <p:cNvPicPr>
            <a:picLocks noChangeAspect="1"/>
          </p:cNvPicPr>
          <p:nvPr/>
        </p:nvPicPr>
        <p:blipFill>
          <a:blip r:embed="rId5"/>
          <a:stretch>
            <a:fillRect/>
          </a:stretch>
        </p:blipFill>
        <p:spPr>
          <a:xfrm>
            <a:off x="4374158" y="855358"/>
            <a:ext cx="2794826" cy="670917"/>
          </a:xfrm>
          <a:prstGeom prst="rect">
            <a:avLst/>
          </a:prstGeom>
        </p:spPr>
      </p:pic>
      <p:sp>
        <p:nvSpPr>
          <p:cNvPr id="18" name="Content Placeholder 6">
            <a:extLst>
              <a:ext uri="{FF2B5EF4-FFF2-40B4-BE49-F238E27FC236}">
                <a16:creationId xmlns="" xmlns:a16="http://schemas.microsoft.com/office/drawing/2014/main" id="{41575B98-D279-3640-A21E-9E8715C16061}"/>
              </a:ext>
            </a:extLst>
          </p:cNvPr>
          <p:cNvSpPr>
            <a:spLocks noGrp="1" noChangeArrowheads="1"/>
          </p:cNvSpPr>
          <p:nvPr>
            <p:ph sz="half" idx="4294967295"/>
          </p:nvPr>
        </p:nvSpPr>
        <p:spPr>
          <a:xfrm>
            <a:off x="6364116" y="2443937"/>
            <a:ext cx="2709621" cy="2075623"/>
          </a:xfrm>
          <a:prstGeom prst="rect">
            <a:avLst/>
          </a:prstGeom>
        </p:spPr>
        <p:txBody>
          <a:bodyPr>
            <a:normAutofit/>
          </a:bodyPr>
          <a:lstStyle/>
          <a:p>
            <a:r>
              <a:rPr lang="fr-FR" altLang="en-US" sz="1800" dirty="0" smtClean="0">
                <a:solidFill>
                  <a:srgbClr val="C00000"/>
                </a:solidFill>
              </a:rPr>
              <a:t>Coûts </a:t>
            </a:r>
            <a:r>
              <a:rPr lang="fr-FR" altLang="en-US" sz="1800" dirty="0">
                <a:solidFill>
                  <a:srgbClr val="C00000"/>
                </a:solidFill>
              </a:rPr>
              <a:t>de mise en œuvre très élevés </a:t>
            </a:r>
          </a:p>
          <a:p>
            <a:r>
              <a:rPr lang="fr-FR" altLang="en-US" sz="1800" dirty="0">
                <a:solidFill>
                  <a:srgbClr val="F5611F"/>
                </a:solidFill>
              </a:rPr>
              <a:t>Manque d'informations contextuelles (souvent)</a:t>
            </a:r>
          </a:p>
        </p:txBody>
      </p:sp>
      <p:sp>
        <p:nvSpPr>
          <p:cNvPr id="19" name="TextBox 5">
            <a:extLst>
              <a:ext uri="{FF2B5EF4-FFF2-40B4-BE49-F238E27FC236}">
                <a16:creationId xmlns="" xmlns:a16="http://schemas.microsoft.com/office/drawing/2014/main" id="{6783F938-BAE4-9149-A579-A81463AF0810}"/>
              </a:ext>
            </a:extLst>
          </p:cNvPr>
          <p:cNvSpPr txBox="1"/>
          <p:nvPr/>
        </p:nvSpPr>
        <p:spPr>
          <a:xfrm>
            <a:off x="7358856" y="872368"/>
            <a:ext cx="1651000" cy="369332"/>
          </a:xfrm>
          <a:prstGeom prst="rect">
            <a:avLst/>
          </a:prstGeom>
          <a:solidFill>
            <a:srgbClr val="FF0000"/>
          </a:solidFill>
        </p:spPr>
        <p:txBody>
          <a:bodyPr wrap="square" rtlCol="0">
            <a:spAutoFit/>
          </a:bodyPr>
          <a:lstStyle/>
          <a:p>
            <a:pPr algn="ctr"/>
            <a:r>
              <a:rPr lang="fr-FR" dirty="0">
                <a:solidFill>
                  <a:schemeClr val="bg1"/>
                </a:solidFill>
              </a:rPr>
              <a:t>OPTIONNELLE</a:t>
            </a:r>
          </a:p>
        </p:txBody>
      </p:sp>
      <p:sp>
        <p:nvSpPr>
          <p:cNvPr id="2" name="Rectangle 1"/>
          <p:cNvSpPr/>
          <p:nvPr/>
        </p:nvSpPr>
        <p:spPr>
          <a:xfrm>
            <a:off x="262586" y="1252662"/>
            <a:ext cx="1836593" cy="498598"/>
          </a:xfrm>
          <a:prstGeom prst="rect">
            <a:avLst/>
          </a:prstGeom>
        </p:spPr>
        <p:txBody>
          <a:bodyPr wrap="square">
            <a:spAutoFit/>
          </a:bodyPr>
          <a:lstStyle/>
          <a:p>
            <a:pPr>
              <a:lnSpc>
                <a:spcPct val="110000"/>
              </a:lnSpc>
              <a:spcAft>
                <a:spcPts val="450"/>
              </a:spcAft>
            </a:pPr>
            <a:r>
              <a:rPr lang="fr-FR" altLang="en-US" sz="2400" b="1" dirty="0" smtClean="0">
                <a:solidFill>
                  <a:schemeClr val="accent1">
                    <a:lumMod val="50000"/>
                  </a:schemeClr>
                </a:solidFill>
              </a:rPr>
              <a:t>Avantages :</a:t>
            </a:r>
            <a:endParaRPr lang="fr-FR" altLang="en-US" sz="2400" b="1" dirty="0">
              <a:solidFill>
                <a:schemeClr val="accent1">
                  <a:lumMod val="50000"/>
                </a:schemeClr>
              </a:solidFill>
            </a:endParaRPr>
          </a:p>
        </p:txBody>
      </p:sp>
      <p:sp>
        <p:nvSpPr>
          <p:cNvPr id="3" name="Rectangle 2"/>
          <p:cNvSpPr/>
          <p:nvPr/>
        </p:nvSpPr>
        <p:spPr>
          <a:xfrm>
            <a:off x="168442" y="1799554"/>
            <a:ext cx="5955632" cy="3608680"/>
          </a:xfrm>
          <a:prstGeom prst="rect">
            <a:avLst/>
          </a:prstGeom>
        </p:spPr>
        <p:txBody>
          <a:bodyPr wrap="square">
            <a:spAutoFit/>
          </a:bodyPr>
          <a:lstStyle/>
          <a:p>
            <a:pPr marL="285750" indent="-285750">
              <a:lnSpc>
                <a:spcPct val="100000"/>
              </a:lnSpc>
              <a:spcBef>
                <a:spcPts val="0"/>
              </a:spcBef>
              <a:spcAft>
                <a:spcPts val="450"/>
              </a:spcAft>
              <a:buFont typeface="Arial" panose="020B0604020202020204" pitchFamily="34" charset="0"/>
              <a:buChar char="•"/>
            </a:pPr>
            <a:r>
              <a:rPr lang="fr-FR" altLang="en-US" dirty="0">
                <a:solidFill>
                  <a:schemeClr val="accent4">
                    <a:lumMod val="50000"/>
                  </a:schemeClr>
                </a:solidFill>
              </a:rPr>
              <a:t>Constituent la méthode la plus courante utilisée pour évaluer la situation nutritionnelle et fournissent des indicateurs de prévalence de toutes les formes de malnutrition et souvent de mortalité, de sécurité alimentaire, de santé, </a:t>
            </a:r>
            <a:r>
              <a:rPr lang="fr-FR" altLang="en-US" dirty="0" smtClean="0">
                <a:solidFill>
                  <a:schemeClr val="accent4">
                    <a:lumMod val="50000"/>
                  </a:schemeClr>
                </a:solidFill>
              </a:rPr>
              <a:t>d’</a:t>
            </a:r>
            <a:r>
              <a:rPr lang="fr-FR" altLang="en-US" dirty="0" err="1" smtClean="0">
                <a:solidFill>
                  <a:schemeClr val="accent4">
                    <a:lumMod val="50000"/>
                  </a:schemeClr>
                </a:solidFill>
              </a:rPr>
              <a:t>EHA</a:t>
            </a:r>
            <a:endParaRPr lang="fr-FR" altLang="en-US" dirty="0">
              <a:solidFill>
                <a:schemeClr val="accent4">
                  <a:lumMod val="50000"/>
                </a:schemeClr>
              </a:solidFill>
            </a:endParaRPr>
          </a:p>
          <a:p>
            <a:pPr marL="285750" indent="-285750">
              <a:lnSpc>
                <a:spcPct val="100000"/>
              </a:lnSpc>
              <a:spcBef>
                <a:spcPts val="0"/>
              </a:spcBef>
              <a:spcAft>
                <a:spcPts val="450"/>
              </a:spcAft>
              <a:buFont typeface="Arial" panose="020B0604020202020204" pitchFamily="34" charset="0"/>
              <a:buChar char="•"/>
            </a:pPr>
            <a:r>
              <a:rPr lang="fr-FR" altLang="en-US" dirty="0">
                <a:solidFill>
                  <a:schemeClr val="accent6">
                    <a:lumMod val="50000"/>
                  </a:schemeClr>
                </a:solidFill>
              </a:rPr>
              <a:t>Résultats représentatifs de l'ensemble d'une </a:t>
            </a:r>
            <a:r>
              <a:rPr lang="fr-FR" altLang="en-US" dirty="0" smtClean="0">
                <a:solidFill>
                  <a:schemeClr val="accent6">
                    <a:lumMod val="50000"/>
                  </a:schemeClr>
                </a:solidFill>
              </a:rPr>
              <a:t>population</a:t>
            </a:r>
            <a:endParaRPr lang="fr-FR" altLang="en-US" dirty="0">
              <a:solidFill>
                <a:schemeClr val="accent6">
                  <a:lumMod val="50000"/>
                </a:schemeClr>
              </a:solidFill>
            </a:endParaRPr>
          </a:p>
          <a:p>
            <a:pPr marL="285750" indent="-285750">
              <a:lnSpc>
                <a:spcPct val="100000"/>
              </a:lnSpc>
              <a:spcBef>
                <a:spcPts val="0"/>
              </a:spcBef>
              <a:spcAft>
                <a:spcPts val="450"/>
              </a:spcAft>
              <a:buFont typeface="Arial" panose="020B0604020202020204" pitchFamily="34" charset="0"/>
              <a:buChar char="•"/>
            </a:pPr>
            <a:r>
              <a:rPr lang="fr-FR" altLang="en-US" dirty="0">
                <a:solidFill>
                  <a:schemeClr val="accent5">
                    <a:lumMod val="50000"/>
                  </a:schemeClr>
                </a:solidFill>
              </a:rPr>
              <a:t>Peuvent aussi être utilisées pour évaluer les politiques au niveau macro et l'impact des programmes nationaux liés à la </a:t>
            </a:r>
            <a:r>
              <a:rPr lang="fr-FR" altLang="en-US" dirty="0" smtClean="0">
                <a:solidFill>
                  <a:schemeClr val="accent5">
                    <a:lumMod val="50000"/>
                  </a:schemeClr>
                </a:solidFill>
              </a:rPr>
              <a:t>nutrition</a:t>
            </a:r>
            <a:endParaRPr lang="fr-FR" altLang="en-US" dirty="0">
              <a:solidFill>
                <a:schemeClr val="accent5">
                  <a:lumMod val="50000"/>
                </a:schemeClr>
              </a:solidFill>
            </a:endParaRPr>
          </a:p>
          <a:p>
            <a:pPr marL="285750" indent="-285750">
              <a:lnSpc>
                <a:spcPct val="100000"/>
              </a:lnSpc>
              <a:spcBef>
                <a:spcPts val="0"/>
              </a:spcBef>
              <a:spcAft>
                <a:spcPts val="450"/>
              </a:spcAft>
              <a:buFont typeface="Arial" panose="020B0604020202020204" pitchFamily="34" charset="0"/>
              <a:buChar char="•"/>
            </a:pPr>
            <a:r>
              <a:rPr lang="fr-FR" altLang="en-US" dirty="0">
                <a:solidFill>
                  <a:schemeClr val="accent4">
                    <a:lumMod val="75000"/>
                  </a:schemeClr>
                </a:solidFill>
              </a:rPr>
              <a:t>Peut aider à déterminer les zones géographiques à cibler en fonction des niveaux élevés de </a:t>
            </a:r>
            <a:r>
              <a:rPr lang="fr-FR" altLang="en-US" dirty="0" smtClean="0">
                <a:solidFill>
                  <a:schemeClr val="accent4">
                    <a:lumMod val="75000"/>
                  </a:schemeClr>
                </a:solidFill>
              </a:rPr>
              <a:t>malnutrition</a:t>
            </a:r>
            <a:endParaRPr lang="fr-FR" altLang="en-US" dirty="0">
              <a:solidFill>
                <a:schemeClr val="accent4">
                  <a:lumMod val="75000"/>
                </a:schemeClr>
              </a:solidFill>
            </a:endParaRPr>
          </a:p>
        </p:txBody>
      </p:sp>
      <p:sp>
        <p:nvSpPr>
          <p:cNvPr id="5" name="Rectangle 4"/>
          <p:cNvSpPr/>
          <p:nvPr/>
        </p:nvSpPr>
        <p:spPr>
          <a:xfrm>
            <a:off x="262586" y="5504279"/>
            <a:ext cx="5861488" cy="523220"/>
          </a:xfrm>
          <a:prstGeom prst="rect">
            <a:avLst/>
          </a:prstGeom>
        </p:spPr>
        <p:txBody>
          <a:bodyPr wrap="square">
            <a:spAutoFit/>
          </a:bodyPr>
          <a:lstStyle/>
          <a:p>
            <a:pPr>
              <a:spcAft>
                <a:spcPts val="450"/>
              </a:spcAft>
            </a:pPr>
            <a:r>
              <a:rPr lang="fr-FR" altLang="en-US" sz="1400" i="1" dirty="0" smtClean="0"/>
              <a:t>Pour </a:t>
            </a:r>
            <a:r>
              <a:rPr lang="fr-FR" altLang="en-US" sz="1400" i="1" dirty="0"/>
              <a:t>être comparables, elles doivent être menées dans la même zone géographique et à la même période de l'année/la même saison.</a:t>
            </a:r>
          </a:p>
        </p:txBody>
      </p:sp>
      <p:sp>
        <p:nvSpPr>
          <p:cNvPr id="6" name="Rectangle 5"/>
          <p:cNvSpPr/>
          <p:nvPr/>
        </p:nvSpPr>
        <p:spPr>
          <a:xfrm>
            <a:off x="6364116" y="1751260"/>
            <a:ext cx="2223686" cy="467692"/>
          </a:xfrm>
          <a:prstGeom prst="rect">
            <a:avLst/>
          </a:prstGeom>
        </p:spPr>
        <p:txBody>
          <a:bodyPr wrap="none">
            <a:spAutoFit/>
          </a:bodyPr>
          <a:lstStyle/>
          <a:p>
            <a:pPr>
              <a:lnSpc>
                <a:spcPct val="110000"/>
              </a:lnSpc>
              <a:spcAft>
                <a:spcPts val="450"/>
              </a:spcAft>
            </a:pPr>
            <a:r>
              <a:rPr lang="fr-FR" altLang="en-US" sz="2400" b="1" dirty="0">
                <a:solidFill>
                  <a:schemeClr val="accent1">
                    <a:lumMod val="50000"/>
                  </a:schemeClr>
                </a:solidFill>
              </a:rPr>
              <a:t>Désavantages:</a:t>
            </a:r>
          </a:p>
        </p:txBody>
      </p:sp>
    </p:spTree>
    <p:extLst>
      <p:ext uri="{BB962C8B-B14F-4D97-AF65-F5344CB8AC3E}">
        <p14:creationId xmlns:p14="http://schemas.microsoft.com/office/powerpoint/2010/main" val="366340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500"/>
                                        <p:tgtEl>
                                          <p:spTgt spid="3">
                                            <p:txEl>
                                              <p:pRg st="1" end="1"/>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childTnLst>
                          </p:cTn>
                        </p:par>
                        <p:par>
                          <p:cTn id="40" fill="hold">
                            <p:stCondLst>
                              <p:cond delay="4500"/>
                            </p:stCondLst>
                            <p:childTnLst>
                              <p:par>
                                <p:cTn id="41" presetID="5" presetClass="entr" presetSubtype="10" fill="hold"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checkerboard(across)">
                                      <p:cBhvr>
                                        <p:cTn id="43" dur="500"/>
                                        <p:tgtEl>
                                          <p:spTgt spid="5">
                                            <p:txEl>
                                              <p:pRg st="0" end="0"/>
                                            </p:txEl>
                                          </p:spTgt>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animEffect transition="in" filter="wipe(left)">
                                      <p:cBhvr>
                                        <p:cTn id="51" dur="500"/>
                                        <p:tgtEl>
                                          <p:spTgt spid="18">
                                            <p:txEl>
                                              <p:pRg st="0" end="0"/>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8">
                                            <p:txEl>
                                              <p:pRg st="1" end="1"/>
                                            </p:txEl>
                                          </p:spTgt>
                                        </p:tgtEl>
                                        <p:attrNameLst>
                                          <p:attrName>style.visibility</p:attrName>
                                        </p:attrNameLst>
                                      </p:cBhvr>
                                      <p:to>
                                        <p:strVal val="visible"/>
                                      </p:to>
                                    </p:set>
                                    <p:animEffect transition="in" filter="wipe(left)">
                                      <p:cBhvr>
                                        <p:cTn id="5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Évaluations </a:t>
            </a:r>
            <a:r>
              <a:rPr lang="fr-FR" sz="2800" b="1" cap="small" dirty="0" smtClean="0">
                <a:solidFill>
                  <a:srgbClr val="FFFFFF"/>
                </a:solidFill>
              </a:rPr>
              <a:t>rapides (1/2)</a:t>
            </a:r>
            <a:endParaRPr lang="fr-FR" sz="2800" b="1" cap="small" dirty="0">
              <a:solidFill>
                <a:srgbClr val="FFFFFF"/>
              </a:solidFill>
            </a:endParaRPr>
          </a:p>
        </p:txBody>
      </p:sp>
      <p:sp>
        <p:nvSpPr>
          <p:cNvPr id="10" name="2 Marcador de contenido"/>
          <p:cNvSpPr>
            <a:spLocks noGrp="1"/>
          </p:cNvSpPr>
          <p:nvPr>
            <p:ph idx="1"/>
          </p:nvPr>
        </p:nvSpPr>
        <p:spPr>
          <a:xfrm>
            <a:off x="371168" y="5319179"/>
            <a:ext cx="8508132" cy="747823"/>
          </a:xfrm>
        </p:spPr>
        <p:txBody>
          <a:bodyPr>
            <a:noAutofit/>
          </a:bodyPr>
          <a:lstStyle/>
          <a:p>
            <a:pPr marL="0" indent="0">
              <a:buNone/>
            </a:pPr>
            <a:r>
              <a:rPr lang="fr-FR" sz="2200" i="1" dirty="0" smtClean="0"/>
              <a:t>Sources </a:t>
            </a:r>
            <a:r>
              <a:rPr lang="fr-FR" sz="2200" i="1" dirty="0"/>
              <a:t>: observation, données de base / existantes, évaluations rapides sur le terrain </a:t>
            </a:r>
          </a:p>
        </p:txBody>
      </p:sp>
      <p:sp>
        <p:nvSpPr>
          <p:cNvPr id="11" name="TextBox 5">
            <a:extLst>
              <a:ext uri="{FF2B5EF4-FFF2-40B4-BE49-F238E27FC236}">
                <a16:creationId xmlns="" xmlns:a16="http://schemas.microsoft.com/office/drawing/2014/main" id="{6783F938-BAE4-9149-A579-A81463AF0810}"/>
              </a:ext>
            </a:extLst>
          </p:cNvPr>
          <p:cNvSpPr txBox="1"/>
          <p:nvPr/>
        </p:nvSpPr>
        <p:spPr>
          <a:xfrm>
            <a:off x="7358856" y="872368"/>
            <a:ext cx="1651000" cy="369332"/>
          </a:xfrm>
          <a:prstGeom prst="rect">
            <a:avLst/>
          </a:prstGeom>
          <a:solidFill>
            <a:srgbClr val="FF0000"/>
          </a:solidFill>
        </p:spPr>
        <p:txBody>
          <a:bodyPr wrap="square" rtlCol="0">
            <a:spAutoFit/>
          </a:bodyPr>
          <a:lstStyle/>
          <a:p>
            <a:pPr algn="ctr"/>
            <a:r>
              <a:rPr lang="fr-FR" dirty="0">
                <a:solidFill>
                  <a:schemeClr val="bg1"/>
                </a:solidFill>
              </a:rPr>
              <a:t>OPTIONNELLE</a:t>
            </a:r>
          </a:p>
        </p:txBody>
      </p:sp>
      <p:sp>
        <p:nvSpPr>
          <p:cNvPr id="2" name="Rectangle 1"/>
          <p:cNvSpPr/>
          <p:nvPr/>
        </p:nvSpPr>
        <p:spPr>
          <a:xfrm>
            <a:off x="344466" y="1641696"/>
            <a:ext cx="8665390" cy="1107996"/>
          </a:xfrm>
          <a:prstGeom prst="rect">
            <a:avLst/>
          </a:prstGeom>
        </p:spPr>
        <p:txBody>
          <a:bodyPr wrap="square">
            <a:spAutoFit/>
          </a:bodyPr>
          <a:lstStyle/>
          <a:p>
            <a:r>
              <a:rPr lang="fr-FR" sz="2200" dirty="0">
                <a:solidFill>
                  <a:schemeClr val="accent1">
                    <a:lumMod val="50000"/>
                  </a:schemeClr>
                </a:solidFill>
              </a:rPr>
              <a:t>Pour l’obtention rapide d’informations, qualitatives et/ou quantitatives permettant d'identifier la nature, l'ampleur et la gravité de la </a:t>
            </a:r>
            <a:r>
              <a:rPr lang="fr-FR" sz="2200" dirty="0" smtClean="0">
                <a:solidFill>
                  <a:schemeClr val="accent1">
                    <a:lumMod val="50000"/>
                  </a:schemeClr>
                </a:solidFill>
              </a:rPr>
              <a:t>crise </a:t>
            </a:r>
            <a:r>
              <a:rPr lang="fr-FR" sz="2200" dirty="0">
                <a:solidFill>
                  <a:schemeClr val="accent1">
                    <a:lumMod val="50000"/>
                  </a:schemeClr>
                </a:solidFill>
              </a:rPr>
              <a:t>et de définir les besoins prioritaires</a:t>
            </a:r>
          </a:p>
        </p:txBody>
      </p:sp>
      <p:sp>
        <p:nvSpPr>
          <p:cNvPr id="3" name="Rectangle 2"/>
          <p:cNvSpPr/>
          <p:nvPr/>
        </p:nvSpPr>
        <p:spPr>
          <a:xfrm>
            <a:off x="344465" y="2906523"/>
            <a:ext cx="8561539" cy="2092881"/>
          </a:xfrm>
          <a:prstGeom prst="rect">
            <a:avLst/>
          </a:prstGeom>
        </p:spPr>
        <p:txBody>
          <a:bodyPr wrap="square">
            <a:spAutoFit/>
          </a:bodyPr>
          <a:lstStyle/>
          <a:p>
            <a:pPr marL="285750" indent="-285750">
              <a:spcBef>
                <a:spcPts val="400"/>
              </a:spcBef>
              <a:spcAft>
                <a:spcPts val="400"/>
              </a:spcAft>
              <a:buFont typeface="Arial" panose="020B0604020202020204" pitchFamily="34" charset="0"/>
              <a:buChar char="•"/>
            </a:pPr>
            <a:r>
              <a:rPr lang="fr-FR" sz="2200" dirty="0">
                <a:solidFill>
                  <a:schemeClr val="accent2">
                    <a:lumMod val="50000"/>
                  </a:schemeClr>
                </a:solidFill>
              </a:rPr>
              <a:t>Confirmer une urgence en cours ou une menace </a:t>
            </a:r>
          </a:p>
          <a:p>
            <a:pPr marL="285750" indent="-285750">
              <a:spcBef>
                <a:spcPts val="400"/>
              </a:spcBef>
              <a:spcAft>
                <a:spcPts val="400"/>
              </a:spcAft>
              <a:buFont typeface="Arial" panose="020B0604020202020204" pitchFamily="34" charset="0"/>
              <a:buChar char="•"/>
            </a:pPr>
            <a:r>
              <a:rPr lang="fr-FR" sz="2200" dirty="0">
                <a:solidFill>
                  <a:schemeClr val="accent5">
                    <a:lumMod val="50000"/>
                  </a:schemeClr>
                </a:solidFill>
              </a:rPr>
              <a:t>Estimer le nombre de personnes touchées </a:t>
            </a:r>
          </a:p>
          <a:p>
            <a:pPr marL="285750" indent="-285750">
              <a:spcBef>
                <a:spcPts val="400"/>
              </a:spcBef>
              <a:spcAft>
                <a:spcPts val="400"/>
              </a:spcAft>
              <a:buFont typeface="Arial" panose="020B0604020202020204" pitchFamily="34" charset="0"/>
              <a:buChar char="•"/>
            </a:pPr>
            <a:r>
              <a:rPr lang="fr-FR" sz="2200" dirty="0">
                <a:solidFill>
                  <a:schemeClr val="accent6">
                    <a:lumMod val="50000"/>
                  </a:schemeClr>
                </a:solidFill>
              </a:rPr>
              <a:t>Identifier les ressources disponibles et celles susceptibles d'être nécessaires</a:t>
            </a:r>
          </a:p>
          <a:p>
            <a:pPr marL="285750" indent="-285750">
              <a:spcBef>
                <a:spcPts val="400"/>
              </a:spcBef>
              <a:spcAft>
                <a:spcPts val="400"/>
              </a:spcAft>
              <a:buFont typeface="Arial" panose="020B0604020202020204" pitchFamily="34" charset="0"/>
              <a:buChar char="•"/>
            </a:pPr>
            <a:r>
              <a:rPr lang="fr-FR" sz="2200" dirty="0">
                <a:solidFill>
                  <a:schemeClr val="accent5">
                    <a:lumMod val="75000"/>
                  </a:schemeClr>
                </a:solidFill>
              </a:rPr>
              <a:t>Préparer la réponse : élaborer un plan d'action</a:t>
            </a:r>
          </a:p>
        </p:txBody>
      </p:sp>
    </p:spTree>
    <p:extLst>
      <p:ext uri="{BB962C8B-B14F-4D97-AF65-F5344CB8AC3E}">
        <p14:creationId xmlns:p14="http://schemas.microsoft.com/office/powerpoint/2010/main" val="41154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sp>
        <p:nvSpPr>
          <p:cNvPr id="18" name="Content Placeholder 2"/>
          <p:cNvSpPr>
            <a:spLocks noGrp="1"/>
          </p:cNvSpPr>
          <p:nvPr>
            <p:ph idx="1"/>
          </p:nvPr>
        </p:nvSpPr>
        <p:spPr>
          <a:xfrm>
            <a:off x="482166" y="1273968"/>
            <a:ext cx="8216974" cy="4626089"/>
          </a:xfrm>
        </p:spPr>
        <p:txBody>
          <a:bodyPr>
            <a:noAutofit/>
          </a:bodyPr>
          <a:lstStyle/>
          <a:p>
            <a:pPr marL="0" indent="0">
              <a:lnSpc>
                <a:spcPct val="100000"/>
              </a:lnSpc>
              <a:buNone/>
            </a:pPr>
            <a:r>
              <a:rPr lang="fr-FR" sz="2400" b="1" dirty="0"/>
              <a:t>À la fin de la session, </a:t>
            </a:r>
            <a:r>
              <a:rPr lang="fr-FR" sz="2400" b="1" dirty="0" smtClean="0"/>
              <a:t>vous serez capable de :</a:t>
            </a:r>
            <a:r>
              <a:rPr lang="fr-FR" b="1" dirty="0" smtClean="0"/>
              <a:t> </a:t>
            </a:r>
            <a:endParaRPr lang="fr-FR" b="1" dirty="0"/>
          </a:p>
          <a:p>
            <a:pPr marL="171450" lvl="0" indent="-171450"/>
            <a:r>
              <a:rPr lang="fr-FR" sz="2200" b="1" dirty="0">
                <a:solidFill>
                  <a:schemeClr val="accent1">
                    <a:lumMod val="50000"/>
                  </a:schemeClr>
                </a:solidFill>
              </a:rPr>
              <a:t>Connaitre les éléments </a:t>
            </a:r>
            <a:r>
              <a:rPr lang="fr-FR" sz="2200" b="1" dirty="0" smtClean="0">
                <a:solidFill>
                  <a:schemeClr val="accent1">
                    <a:lumMod val="50000"/>
                  </a:schemeClr>
                </a:solidFill>
              </a:rPr>
              <a:t>clés </a:t>
            </a:r>
            <a:r>
              <a:rPr lang="fr-FR" sz="2200" b="1" dirty="0">
                <a:solidFill>
                  <a:schemeClr val="accent1">
                    <a:lumMod val="50000"/>
                  </a:schemeClr>
                </a:solidFill>
              </a:rPr>
              <a:t>d’un Système d’Information pour la Nutrition (SIN) en soulignant la nécessité d'appliquer une vision multisectorielle à toutes ses phases </a:t>
            </a:r>
          </a:p>
          <a:p>
            <a:pPr marL="171450" lvl="0" indent="-171450"/>
            <a:r>
              <a:rPr lang="fr-FR" sz="2200" b="1" dirty="0">
                <a:solidFill>
                  <a:schemeClr val="accent1"/>
                </a:solidFill>
              </a:rPr>
              <a:t>Être conscient de la variété des indicateurs et de leur pertinence dans différents </a:t>
            </a:r>
            <a:r>
              <a:rPr lang="fr-FR" sz="2200" b="1" dirty="0" smtClean="0">
                <a:solidFill>
                  <a:schemeClr val="accent1"/>
                </a:solidFill>
              </a:rPr>
              <a:t>contextes</a:t>
            </a:r>
            <a:endParaRPr lang="fr-FR" sz="2200" b="1" dirty="0">
              <a:solidFill>
                <a:schemeClr val="accent1"/>
              </a:solidFill>
            </a:endParaRPr>
          </a:p>
          <a:p>
            <a:pPr marL="171450" lvl="0" indent="-171450"/>
            <a:r>
              <a:rPr lang="fr-FR" sz="2200" b="1" dirty="0">
                <a:solidFill>
                  <a:schemeClr val="accent6">
                    <a:lumMod val="50000"/>
                  </a:schemeClr>
                </a:solidFill>
              </a:rPr>
              <a:t>Connaitre les principales sources d'information sur la </a:t>
            </a:r>
            <a:r>
              <a:rPr lang="fr-FR" sz="2200" b="1" dirty="0" smtClean="0">
                <a:solidFill>
                  <a:schemeClr val="accent6">
                    <a:lumMod val="50000"/>
                  </a:schemeClr>
                </a:solidFill>
              </a:rPr>
              <a:t>nutrition</a:t>
            </a:r>
            <a:endParaRPr lang="fr-FR" sz="2200" b="1" dirty="0">
              <a:solidFill>
                <a:schemeClr val="accent6">
                  <a:lumMod val="50000"/>
                </a:schemeClr>
              </a:solidFill>
            </a:endParaRPr>
          </a:p>
          <a:p>
            <a:pPr marL="171450" lvl="0" indent="-171450"/>
            <a:r>
              <a:rPr lang="fr-FR" sz="2200" b="1" dirty="0" smtClean="0">
                <a:solidFill>
                  <a:schemeClr val="accent5">
                    <a:lumMod val="50000"/>
                  </a:schemeClr>
                </a:solidFill>
              </a:rPr>
              <a:t>Connaitre </a:t>
            </a:r>
            <a:r>
              <a:rPr lang="fr-FR" sz="2200" b="1" dirty="0">
                <a:solidFill>
                  <a:schemeClr val="accent5">
                    <a:lumMod val="50000"/>
                  </a:schemeClr>
                </a:solidFill>
              </a:rPr>
              <a:t>les différentes méthodes de collecte de données nutritionnelles</a:t>
            </a:r>
          </a:p>
          <a:p>
            <a:pPr marL="171450" lvl="0" indent="-171450"/>
            <a:r>
              <a:rPr lang="fr-FR" sz="2200" b="1" dirty="0">
                <a:solidFill>
                  <a:schemeClr val="accent3">
                    <a:lumMod val="75000"/>
                  </a:schemeClr>
                </a:solidFill>
              </a:rPr>
              <a:t>Comprendre comment utiliser efficacement les informations pour donner une réponse appropriée</a:t>
            </a:r>
            <a:endParaRPr lang="x-none" sz="2200" b="1" dirty="0">
              <a:solidFill>
                <a:schemeClr val="accent3">
                  <a:lumMod val="75000"/>
                </a:schemeClr>
              </a:solidFill>
            </a:endParaRPr>
          </a:p>
        </p:txBody>
      </p:sp>
    </p:spTree>
    <p:extLst>
      <p:ext uri="{BB962C8B-B14F-4D97-AF65-F5344CB8AC3E}">
        <p14:creationId xmlns:p14="http://schemas.microsoft.com/office/powerpoint/2010/main" val="141894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down)">
                                      <p:cBhvr>
                                        <p:cTn id="15" dur="500"/>
                                        <p:tgtEl>
                                          <p:spTgt spid="18">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wipe(left)">
                                      <p:cBhvr>
                                        <p:cTn id="19" dur="500"/>
                                        <p:tgtEl>
                                          <p:spTgt spid="18">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wipe(left)">
                                      <p:cBhvr>
                                        <p:cTn id="23" dur="500"/>
                                        <p:tgtEl>
                                          <p:spTgt spid="18">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left)">
                                      <p:cBhvr>
                                        <p:cTn id="27" dur="500"/>
                                        <p:tgtEl>
                                          <p:spTgt spid="18">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wipe(left)">
                                      <p:cBhvr>
                                        <p:cTn id="31" dur="500"/>
                                        <p:tgtEl>
                                          <p:spTgt spid="18">
                                            <p:txEl>
                                              <p:pRg st="4" end="4"/>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xEl>
                                              <p:pRg st="5" end="5"/>
                                            </p:txEl>
                                          </p:spTgt>
                                        </p:tgtEl>
                                        <p:attrNameLst>
                                          <p:attrName>style.visibility</p:attrName>
                                        </p:attrNameLst>
                                      </p:cBhvr>
                                      <p:to>
                                        <p:strVal val="visible"/>
                                      </p:to>
                                    </p:set>
                                    <p:animEffect transition="in" filter="wipe(left)">
                                      <p:cBhvr>
                                        <p:cTn id="35"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Évaluations rapides (2/2)</a:t>
            </a:r>
          </a:p>
        </p:txBody>
      </p:sp>
      <p:sp>
        <p:nvSpPr>
          <p:cNvPr id="10" name="TextBox 5">
            <a:extLst>
              <a:ext uri="{FF2B5EF4-FFF2-40B4-BE49-F238E27FC236}">
                <a16:creationId xmlns="" xmlns:a16="http://schemas.microsoft.com/office/drawing/2014/main" id="{6783F938-BAE4-9149-A579-A81463AF0810}"/>
              </a:ext>
            </a:extLst>
          </p:cNvPr>
          <p:cNvSpPr txBox="1"/>
          <p:nvPr/>
        </p:nvSpPr>
        <p:spPr>
          <a:xfrm>
            <a:off x="7358856" y="872368"/>
            <a:ext cx="1651000" cy="369332"/>
          </a:xfrm>
          <a:prstGeom prst="rect">
            <a:avLst/>
          </a:prstGeom>
          <a:solidFill>
            <a:srgbClr val="FF0000"/>
          </a:solidFill>
        </p:spPr>
        <p:txBody>
          <a:bodyPr wrap="square" rtlCol="0">
            <a:spAutoFit/>
          </a:bodyPr>
          <a:lstStyle/>
          <a:p>
            <a:pPr algn="ctr"/>
            <a:r>
              <a:rPr lang="fr-FR" dirty="0">
                <a:solidFill>
                  <a:schemeClr val="bg1"/>
                </a:solidFill>
              </a:rPr>
              <a:t>OPTIONNELLE</a:t>
            </a:r>
          </a:p>
        </p:txBody>
      </p:sp>
      <p:sp>
        <p:nvSpPr>
          <p:cNvPr id="2" name="Rectangle 1"/>
          <p:cNvSpPr/>
          <p:nvPr/>
        </p:nvSpPr>
        <p:spPr>
          <a:xfrm>
            <a:off x="338203" y="1302091"/>
            <a:ext cx="8360937" cy="3239348"/>
          </a:xfrm>
          <a:prstGeom prst="rect">
            <a:avLst/>
          </a:prstGeom>
        </p:spPr>
        <p:txBody>
          <a:bodyPr wrap="square">
            <a:spAutoFit/>
          </a:bodyPr>
          <a:lstStyle/>
          <a:p>
            <a:pPr marL="342900" indent="-342900">
              <a:spcBef>
                <a:spcPts val="0"/>
              </a:spcBef>
              <a:spcAft>
                <a:spcPts val="450"/>
              </a:spcAft>
              <a:buFont typeface="Arial" panose="020B0604020202020204" pitchFamily="34" charset="0"/>
              <a:buChar char="•"/>
            </a:pPr>
            <a:r>
              <a:rPr lang="fr-FR" sz="2400" dirty="0">
                <a:solidFill>
                  <a:schemeClr val="accent1">
                    <a:lumMod val="50000"/>
                  </a:schemeClr>
                </a:solidFill>
              </a:rPr>
              <a:t>Évaluations multisectorielles, normalement dirigées par les agences des Nations unies (OCHA-</a:t>
            </a:r>
            <a:r>
              <a:rPr lang="fr-FR" sz="2400" dirty="0" err="1">
                <a:solidFill>
                  <a:schemeClr val="accent1">
                    <a:lumMod val="50000"/>
                  </a:schemeClr>
                </a:solidFill>
              </a:rPr>
              <a:t>IASC</a:t>
            </a:r>
            <a:r>
              <a:rPr lang="fr-FR" sz="2400" dirty="0">
                <a:solidFill>
                  <a:schemeClr val="accent1">
                    <a:lumMod val="50000"/>
                  </a:schemeClr>
                </a:solidFill>
              </a:rPr>
              <a:t> et les clusters</a:t>
            </a:r>
            <a:r>
              <a:rPr lang="fr-FR" sz="2400" dirty="0"/>
              <a:t>) </a:t>
            </a:r>
          </a:p>
          <a:p>
            <a:pPr marL="685800" lvl="1" indent="-342900">
              <a:spcBef>
                <a:spcPts val="0"/>
              </a:spcBef>
              <a:spcAft>
                <a:spcPts val="450"/>
              </a:spcAft>
              <a:buFont typeface="Wingdings" panose="05000000000000000000" pitchFamily="2" charset="2"/>
              <a:buChar char="ü"/>
            </a:pPr>
            <a:r>
              <a:rPr lang="fr-FR" sz="2000" i="1" dirty="0"/>
              <a:t>Méthodologie MIRA</a:t>
            </a:r>
          </a:p>
          <a:p>
            <a:pPr marL="342900" indent="-342900">
              <a:spcBef>
                <a:spcPts val="0"/>
              </a:spcBef>
              <a:spcAft>
                <a:spcPts val="450"/>
              </a:spcAft>
              <a:buFont typeface="Arial" panose="020B0604020202020204" pitchFamily="34" charset="0"/>
              <a:buChar char="•"/>
            </a:pPr>
            <a:r>
              <a:rPr lang="fr-FR" sz="2400" dirty="0">
                <a:solidFill>
                  <a:schemeClr val="accent6">
                    <a:lumMod val="50000"/>
                  </a:schemeClr>
                </a:solidFill>
              </a:rPr>
              <a:t>Lorsque des évaluations conjointes ne sont pas possibles, les évaluations des besoins effectuées par d'autres secteurs devraient inclure des indicateurs nutritionnels pertinents</a:t>
            </a:r>
          </a:p>
          <a:p>
            <a:pPr marL="342900" indent="-342900">
              <a:spcBef>
                <a:spcPts val="0"/>
              </a:spcBef>
              <a:spcAft>
                <a:spcPts val="450"/>
              </a:spcAft>
              <a:buFont typeface="Arial" panose="020B0604020202020204" pitchFamily="34" charset="0"/>
              <a:buChar char="•"/>
            </a:pPr>
            <a:r>
              <a:rPr lang="fr-FR" sz="2400" dirty="0">
                <a:solidFill>
                  <a:schemeClr val="accent3">
                    <a:lumMod val="50000"/>
                  </a:schemeClr>
                </a:solidFill>
              </a:rPr>
              <a:t>Nutritionnelles par PB / œdèmes</a:t>
            </a:r>
          </a:p>
        </p:txBody>
      </p:sp>
      <p:sp>
        <p:nvSpPr>
          <p:cNvPr id="3" name="Rectangle 2"/>
          <p:cNvSpPr/>
          <p:nvPr/>
        </p:nvSpPr>
        <p:spPr>
          <a:xfrm>
            <a:off x="607512" y="5158393"/>
            <a:ext cx="1588224" cy="461665"/>
          </a:xfrm>
          <a:prstGeom prst="rect">
            <a:avLst/>
          </a:prstGeom>
        </p:spPr>
        <p:txBody>
          <a:bodyPr wrap="square">
            <a:spAutoFit/>
          </a:bodyPr>
          <a:lstStyle/>
          <a:p>
            <a:pPr>
              <a:spcAft>
                <a:spcPts val="450"/>
              </a:spcAft>
            </a:pPr>
            <a:r>
              <a:rPr lang="fr-FR" sz="2400" b="1" dirty="0">
                <a:solidFill>
                  <a:srgbClr val="C00000"/>
                </a:solidFill>
              </a:rPr>
              <a:t>Les </a:t>
            </a:r>
            <a:r>
              <a:rPr lang="fr-FR" sz="2400" b="1" dirty="0" smtClean="0">
                <a:solidFill>
                  <a:srgbClr val="C00000"/>
                </a:solidFill>
              </a:rPr>
              <a:t>défis</a:t>
            </a:r>
            <a:endParaRPr lang="fr-FR" sz="2400" b="1" dirty="0">
              <a:solidFill>
                <a:srgbClr val="C00000"/>
              </a:solidFill>
            </a:endParaRPr>
          </a:p>
        </p:txBody>
      </p:sp>
      <p:sp>
        <p:nvSpPr>
          <p:cNvPr id="5" name="Rectangle 4"/>
          <p:cNvSpPr/>
          <p:nvPr/>
        </p:nvSpPr>
        <p:spPr>
          <a:xfrm>
            <a:off x="3816424" y="4601830"/>
            <a:ext cx="4882716" cy="1574790"/>
          </a:xfrm>
          <a:prstGeom prst="rect">
            <a:avLst/>
          </a:prstGeom>
        </p:spPr>
        <p:txBody>
          <a:bodyPr wrap="square">
            <a:spAutoFit/>
          </a:bodyPr>
          <a:lstStyle/>
          <a:p>
            <a:pPr marL="285750" indent="-285750">
              <a:spcBef>
                <a:spcPts val="0"/>
              </a:spcBef>
              <a:spcAft>
                <a:spcPts val="400"/>
              </a:spcAft>
              <a:buFont typeface="Arial" panose="020B0604020202020204" pitchFamily="34" charset="0"/>
              <a:buChar char="•"/>
            </a:pPr>
            <a:r>
              <a:rPr lang="fr-FR" sz="2200" dirty="0"/>
              <a:t>Sécurité / contraintes de temps</a:t>
            </a:r>
          </a:p>
          <a:p>
            <a:pPr marL="285750" indent="-285750">
              <a:spcBef>
                <a:spcPts val="0"/>
              </a:spcBef>
              <a:spcAft>
                <a:spcPts val="400"/>
              </a:spcAft>
              <a:buFont typeface="Arial" panose="020B0604020202020204" pitchFamily="34" charset="0"/>
              <a:buChar char="•"/>
            </a:pPr>
            <a:r>
              <a:rPr lang="fr-FR" sz="2200" dirty="0"/>
              <a:t>Manque de données de base / d'informations</a:t>
            </a:r>
          </a:p>
          <a:p>
            <a:pPr marL="285750" indent="-285750">
              <a:spcBef>
                <a:spcPts val="0"/>
              </a:spcBef>
              <a:spcAft>
                <a:spcPts val="400"/>
              </a:spcAft>
              <a:buFont typeface="Arial" panose="020B0604020202020204" pitchFamily="34" charset="0"/>
              <a:buChar char="•"/>
            </a:pPr>
            <a:r>
              <a:rPr lang="fr-FR" sz="2200" dirty="0"/>
              <a:t>Coordination </a:t>
            </a:r>
          </a:p>
        </p:txBody>
      </p:sp>
      <p:sp>
        <p:nvSpPr>
          <p:cNvPr id="6" name="Accolade ouvrante 5"/>
          <p:cNvSpPr/>
          <p:nvPr/>
        </p:nvSpPr>
        <p:spPr>
          <a:xfrm>
            <a:off x="2029216" y="4807122"/>
            <a:ext cx="1027135" cy="116420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9684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left)">
                                      <p:cBhvr>
                                        <p:cTn id="31" dur="500"/>
                                        <p:tgtEl>
                                          <p:spTgt spid="2">
                                            <p:txEl>
                                              <p:pRg st="3" end="3"/>
                                            </p:txEl>
                                          </p:spTgt>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wipe(left)">
                                      <p:cBhvr>
                                        <p:cTn id="43" dur="500"/>
                                        <p:tgtEl>
                                          <p:spTgt spid="5">
                                            <p:txEl>
                                              <p:pRg st="0" end="0"/>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wipe(left)">
                                      <p:cBhvr>
                                        <p:cTn id="5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4907"/>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Systèmes de surveillance sentinelle</a:t>
            </a:r>
          </a:p>
        </p:txBody>
      </p:sp>
      <p:sp>
        <p:nvSpPr>
          <p:cNvPr id="2" name="Rectangle 1"/>
          <p:cNvSpPr/>
          <p:nvPr/>
        </p:nvSpPr>
        <p:spPr>
          <a:xfrm>
            <a:off x="2362200" y="1416735"/>
            <a:ext cx="6489699" cy="830997"/>
          </a:xfrm>
          <a:prstGeom prst="rect">
            <a:avLst/>
          </a:prstGeom>
        </p:spPr>
        <p:txBody>
          <a:bodyPr wrap="square">
            <a:spAutoFit/>
          </a:bodyPr>
          <a:lstStyle/>
          <a:p>
            <a:pPr>
              <a:lnSpc>
                <a:spcPct val="100000"/>
              </a:lnSpc>
              <a:spcBef>
                <a:spcPts val="0"/>
              </a:spcBef>
              <a:spcAft>
                <a:spcPts val="450"/>
              </a:spcAft>
            </a:pPr>
            <a:r>
              <a:rPr lang="fr-FR" sz="2400" dirty="0">
                <a:solidFill>
                  <a:schemeClr val="accent1">
                    <a:lumMod val="50000"/>
                  </a:schemeClr>
                </a:solidFill>
              </a:rPr>
              <a:t>Suivi d’un ensemble d’indicateurs sur une sélection de communautés ou de services</a:t>
            </a:r>
          </a:p>
        </p:txBody>
      </p:sp>
      <p:sp>
        <p:nvSpPr>
          <p:cNvPr id="3" name="Rectangle 2"/>
          <p:cNvSpPr/>
          <p:nvPr/>
        </p:nvSpPr>
        <p:spPr>
          <a:xfrm>
            <a:off x="2362200" y="2333589"/>
            <a:ext cx="6489699" cy="1938992"/>
          </a:xfrm>
          <a:prstGeom prst="rect">
            <a:avLst/>
          </a:prstGeom>
        </p:spPr>
        <p:txBody>
          <a:bodyPr wrap="square">
            <a:spAutoFit/>
          </a:bodyPr>
          <a:lstStyle/>
          <a:p>
            <a:pPr>
              <a:lnSpc>
                <a:spcPct val="100000"/>
              </a:lnSpc>
              <a:spcBef>
                <a:spcPts val="0"/>
              </a:spcBef>
              <a:spcAft>
                <a:spcPts val="450"/>
              </a:spcAft>
            </a:pPr>
            <a:r>
              <a:rPr lang="fr-FR" altLang="x-none" sz="2400" dirty="0">
                <a:solidFill>
                  <a:schemeClr val="accent6">
                    <a:lumMod val="50000"/>
                  </a:schemeClr>
                </a:solidFill>
              </a:rPr>
              <a:t>Évaluation régulière d'un large éventail d'indicateurs (techniquement sophistiquée) ou simple suivi de quelques indicateurs clés au niveau communautaire (qualité des données, représentativité)</a:t>
            </a:r>
          </a:p>
        </p:txBody>
      </p:sp>
      <p:sp>
        <p:nvSpPr>
          <p:cNvPr id="5" name="Rectangle 4"/>
          <p:cNvSpPr/>
          <p:nvPr/>
        </p:nvSpPr>
        <p:spPr>
          <a:xfrm>
            <a:off x="2362199" y="4362975"/>
            <a:ext cx="6489699" cy="1938992"/>
          </a:xfrm>
          <a:prstGeom prst="rect">
            <a:avLst/>
          </a:prstGeom>
        </p:spPr>
        <p:txBody>
          <a:bodyPr wrap="square">
            <a:spAutoFit/>
          </a:bodyPr>
          <a:lstStyle/>
          <a:p>
            <a:pPr>
              <a:lnSpc>
                <a:spcPct val="100000"/>
              </a:lnSpc>
              <a:spcBef>
                <a:spcPts val="0"/>
              </a:spcBef>
              <a:spcAft>
                <a:spcPts val="450"/>
              </a:spcAft>
            </a:pPr>
            <a:r>
              <a:rPr lang="fr-FR" sz="2400" dirty="0">
                <a:solidFill>
                  <a:schemeClr val="accent4">
                    <a:lumMod val="75000"/>
                  </a:schemeClr>
                </a:solidFill>
              </a:rPr>
              <a:t>Très utile pour </a:t>
            </a:r>
            <a:r>
              <a:rPr lang="fr-FR" sz="2400" b="1" dirty="0">
                <a:solidFill>
                  <a:schemeClr val="accent4">
                    <a:lumMod val="75000"/>
                  </a:schemeClr>
                </a:solidFill>
              </a:rPr>
              <a:t>le suivi des tendances </a:t>
            </a:r>
            <a:r>
              <a:rPr lang="fr-FR" sz="2400" dirty="0">
                <a:solidFill>
                  <a:schemeClr val="accent4">
                    <a:lumMod val="75000"/>
                  </a:schemeClr>
                </a:solidFill>
              </a:rPr>
              <a:t>de la situation alimentaire et nutritionnelle dans des zones vulnérables afin de donner une </a:t>
            </a:r>
            <a:r>
              <a:rPr lang="fr-FR" sz="2400" b="1" dirty="0">
                <a:solidFill>
                  <a:schemeClr val="accent4">
                    <a:lumMod val="75000"/>
                  </a:schemeClr>
                </a:solidFill>
              </a:rPr>
              <a:t>alerte précoce </a:t>
            </a:r>
            <a:r>
              <a:rPr lang="fr-FR" sz="2400" dirty="0">
                <a:solidFill>
                  <a:schemeClr val="accent4">
                    <a:lumMod val="75000"/>
                  </a:schemeClr>
                </a:solidFill>
              </a:rPr>
              <a:t>d’une éventuelle </a:t>
            </a:r>
            <a:r>
              <a:rPr lang="fr-FR" sz="2400" dirty="0" smtClean="0">
                <a:solidFill>
                  <a:schemeClr val="accent4">
                    <a:lumMod val="75000"/>
                  </a:schemeClr>
                </a:solidFill>
              </a:rPr>
              <a:t>détérioration</a:t>
            </a:r>
            <a:endParaRPr lang="fr-FR" sz="2400" dirty="0">
              <a:solidFill>
                <a:schemeClr val="accent4">
                  <a:lumMod val="75000"/>
                </a:schemeClr>
              </a:solidFill>
            </a:endParaRPr>
          </a:p>
        </p:txBody>
      </p:sp>
      <p:sp>
        <p:nvSpPr>
          <p:cNvPr id="6" name="Flèche droite 5"/>
          <p:cNvSpPr/>
          <p:nvPr/>
        </p:nvSpPr>
        <p:spPr>
          <a:xfrm>
            <a:off x="641350" y="1673483"/>
            <a:ext cx="1016000"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a:off x="641350" y="3144335"/>
            <a:ext cx="1016000"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a:off x="641350" y="5173721"/>
            <a:ext cx="1016000"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608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5" grpId="0"/>
      <p:bldP spid="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226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Autre types d’enquête et d’études</a:t>
            </a:r>
          </a:p>
        </p:txBody>
      </p:sp>
      <p:pic>
        <p:nvPicPr>
          <p:cNvPr id="10" name="Picture 3">
            <a:extLst>
              <a:ext uri="{FF2B5EF4-FFF2-40B4-BE49-F238E27FC236}">
                <a16:creationId xmlns="" xmlns:a16="http://schemas.microsoft.com/office/drawing/2014/main" id="{0957343B-5BA7-FD4D-B8AC-1A49327A3869}"/>
              </a:ext>
            </a:extLst>
          </p:cNvPr>
          <p:cNvPicPr>
            <a:picLocks noChangeAspect="1"/>
          </p:cNvPicPr>
          <p:nvPr/>
        </p:nvPicPr>
        <p:blipFill>
          <a:blip r:embed="rId5"/>
          <a:stretch>
            <a:fillRect/>
          </a:stretch>
        </p:blipFill>
        <p:spPr>
          <a:xfrm>
            <a:off x="104844" y="1319020"/>
            <a:ext cx="2404268" cy="3028417"/>
          </a:xfrm>
          <a:prstGeom prst="rect">
            <a:avLst/>
          </a:prstGeom>
          <a:ln w="12700">
            <a:solidFill>
              <a:schemeClr val="accent1">
                <a:lumMod val="50000"/>
              </a:schemeClr>
            </a:solidFill>
          </a:ln>
        </p:spPr>
      </p:pic>
      <p:pic>
        <p:nvPicPr>
          <p:cNvPr id="11" name="Picture 6">
            <a:extLst>
              <a:ext uri="{FF2B5EF4-FFF2-40B4-BE49-F238E27FC236}">
                <a16:creationId xmlns="" xmlns:a16="http://schemas.microsoft.com/office/drawing/2014/main" id="{0EE2E0F6-0A2E-ED4A-A1C0-67207728929B}"/>
              </a:ext>
            </a:extLst>
          </p:cNvPr>
          <p:cNvPicPr>
            <a:picLocks noChangeAspect="1"/>
          </p:cNvPicPr>
          <p:nvPr/>
        </p:nvPicPr>
        <p:blipFill rotWithShape="1">
          <a:blip r:embed="rId6"/>
          <a:srcRect t="3783" r="4577" b="3458"/>
          <a:stretch/>
        </p:blipFill>
        <p:spPr>
          <a:xfrm>
            <a:off x="6548267" y="2307845"/>
            <a:ext cx="2468597" cy="3355380"/>
          </a:xfrm>
          <a:prstGeom prst="rect">
            <a:avLst/>
          </a:prstGeom>
          <a:ln w="12700">
            <a:solidFill>
              <a:schemeClr val="accent5">
                <a:lumMod val="50000"/>
              </a:schemeClr>
            </a:solidFill>
          </a:ln>
        </p:spPr>
      </p:pic>
      <p:pic>
        <p:nvPicPr>
          <p:cNvPr id="18" name="Picture 9">
            <a:extLst>
              <a:ext uri="{FF2B5EF4-FFF2-40B4-BE49-F238E27FC236}">
                <a16:creationId xmlns="" xmlns:a16="http://schemas.microsoft.com/office/drawing/2014/main" id="{EE8F18C9-BB0B-E24A-AE9B-0B0E69DC7E12}"/>
              </a:ext>
            </a:extLst>
          </p:cNvPr>
          <p:cNvPicPr>
            <a:picLocks noChangeAspect="1"/>
          </p:cNvPicPr>
          <p:nvPr/>
        </p:nvPicPr>
        <p:blipFill rotWithShape="1">
          <a:blip r:embed="rId7"/>
          <a:srcRect l="6243" t="2459" r="4819" b="1632"/>
          <a:stretch/>
        </p:blipFill>
        <p:spPr>
          <a:xfrm>
            <a:off x="2647834" y="2307845"/>
            <a:ext cx="2300829" cy="3355380"/>
          </a:xfrm>
          <a:prstGeom prst="rect">
            <a:avLst/>
          </a:prstGeom>
          <a:ln w="12700">
            <a:solidFill>
              <a:schemeClr val="accent6">
                <a:lumMod val="50000"/>
              </a:schemeClr>
            </a:solidFill>
          </a:ln>
        </p:spPr>
      </p:pic>
      <p:grpSp>
        <p:nvGrpSpPr>
          <p:cNvPr id="19" name="Group 7">
            <a:extLst>
              <a:ext uri="{FF2B5EF4-FFF2-40B4-BE49-F238E27FC236}">
                <a16:creationId xmlns="" xmlns:a16="http://schemas.microsoft.com/office/drawing/2014/main" id="{2AC3BF1A-4F35-6744-B62B-FA2EA481F365}"/>
              </a:ext>
            </a:extLst>
          </p:cNvPr>
          <p:cNvGrpSpPr/>
          <p:nvPr/>
        </p:nvGrpSpPr>
        <p:grpSpPr>
          <a:xfrm>
            <a:off x="5087385" y="778736"/>
            <a:ext cx="1322160" cy="4108987"/>
            <a:chOff x="2048142" y="300042"/>
            <a:chExt cx="2232430" cy="6095350"/>
          </a:xfrm>
        </p:grpSpPr>
        <p:pic>
          <p:nvPicPr>
            <p:cNvPr id="20" name="Picture 8">
              <a:extLst>
                <a:ext uri="{FF2B5EF4-FFF2-40B4-BE49-F238E27FC236}">
                  <a16:creationId xmlns="" xmlns:a16="http://schemas.microsoft.com/office/drawing/2014/main" id="{241B6953-1C3D-604D-A3D3-80D8BE362510}"/>
                </a:ext>
              </a:extLst>
            </p:cNvPr>
            <p:cNvPicPr>
              <a:picLocks noChangeAspect="1"/>
            </p:cNvPicPr>
            <p:nvPr/>
          </p:nvPicPr>
          <p:blipFill rotWithShape="1">
            <a:blip r:embed="rId8"/>
            <a:srcRect r="60925"/>
            <a:stretch/>
          </p:blipFill>
          <p:spPr>
            <a:xfrm>
              <a:off x="2048142" y="300042"/>
              <a:ext cx="2232430" cy="6095350"/>
            </a:xfrm>
            <a:prstGeom prst="rect">
              <a:avLst/>
            </a:prstGeom>
            <a:ln w="12700">
              <a:solidFill>
                <a:schemeClr val="accent1">
                  <a:lumMod val="75000"/>
                </a:schemeClr>
              </a:solidFill>
            </a:ln>
          </p:spPr>
        </p:pic>
        <p:pic>
          <p:nvPicPr>
            <p:cNvPr id="21" name="Picture 10">
              <a:extLst>
                <a:ext uri="{FF2B5EF4-FFF2-40B4-BE49-F238E27FC236}">
                  <a16:creationId xmlns="" xmlns:a16="http://schemas.microsoft.com/office/drawing/2014/main" id="{C6C50B36-6B2C-F444-A862-1B57EA489235}"/>
                </a:ext>
              </a:extLst>
            </p:cNvPr>
            <p:cNvPicPr>
              <a:picLocks noChangeAspect="1"/>
            </p:cNvPicPr>
            <p:nvPr/>
          </p:nvPicPr>
          <p:blipFill>
            <a:blip r:embed="rId9"/>
            <a:stretch>
              <a:fillRect/>
            </a:stretch>
          </p:blipFill>
          <p:spPr>
            <a:xfrm>
              <a:off x="2517692" y="4142669"/>
              <a:ext cx="1293329" cy="914401"/>
            </a:xfrm>
            <a:prstGeom prst="rect">
              <a:avLst/>
            </a:prstGeom>
            <a:ln w="12700">
              <a:solidFill>
                <a:schemeClr val="accent1">
                  <a:lumMod val="75000"/>
                </a:schemeClr>
              </a:solidFill>
            </a:ln>
          </p:spPr>
        </p:pic>
      </p:grpSp>
    </p:spTree>
    <p:extLst>
      <p:ext uri="{BB962C8B-B14F-4D97-AF65-F5344CB8AC3E}">
        <p14:creationId xmlns:p14="http://schemas.microsoft.com/office/powerpoint/2010/main" val="109046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5405"/>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“Link </a:t>
            </a:r>
            <a:r>
              <a:rPr lang="fr-FR" sz="2400" b="1" cap="small" dirty="0" err="1">
                <a:solidFill>
                  <a:srgbClr val="FFFFFF"/>
                </a:solidFill>
              </a:rPr>
              <a:t>NCA</a:t>
            </a:r>
            <a:r>
              <a:rPr lang="fr-FR" sz="2400" b="1" cap="small" dirty="0">
                <a:solidFill>
                  <a:srgbClr val="FFFFFF"/>
                </a:solidFill>
              </a:rPr>
              <a:t>” analyse des causes de la malnutrition</a:t>
            </a:r>
          </a:p>
        </p:txBody>
      </p:sp>
      <p:pic>
        <p:nvPicPr>
          <p:cNvPr id="10" name="Image 5" descr="linkn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96747" y="1364636"/>
            <a:ext cx="1497768" cy="1389684"/>
          </a:xfrm>
          <a:prstGeom prst="rect">
            <a:avLst/>
          </a:prstGeom>
        </p:spPr>
      </p:pic>
      <p:sp>
        <p:nvSpPr>
          <p:cNvPr id="11" name="TextBox 2">
            <a:extLst>
              <a:ext uri="{FF2B5EF4-FFF2-40B4-BE49-F238E27FC236}">
                <a16:creationId xmlns="" xmlns:a16="http://schemas.microsoft.com/office/drawing/2014/main" id="{B2D449B1-5876-074C-B9EA-383F9C9E652D}"/>
              </a:ext>
            </a:extLst>
          </p:cNvPr>
          <p:cNvSpPr txBox="1"/>
          <p:nvPr/>
        </p:nvSpPr>
        <p:spPr>
          <a:xfrm>
            <a:off x="7358856" y="867685"/>
            <a:ext cx="1651000" cy="369332"/>
          </a:xfrm>
          <a:prstGeom prst="rect">
            <a:avLst/>
          </a:prstGeom>
          <a:solidFill>
            <a:srgbClr val="C00000"/>
          </a:solidFill>
        </p:spPr>
        <p:txBody>
          <a:bodyPr wrap="square" rtlCol="0">
            <a:spAutoFit/>
          </a:bodyPr>
          <a:lstStyle/>
          <a:p>
            <a:pPr algn="ctr"/>
            <a:r>
              <a:rPr lang="fr-FR" dirty="0">
                <a:solidFill>
                  <a:schemeClr val="bg1"/>
                </a:solidFill>
              </a:rPr>
              <a:t>OPTIONNELLE</a:t>
            </a:r>
          </a:p>
        </p:txBody>
      </p:sp>
      <p:pic>
        <p:nvPicPr>
          <p:cNvPr id="18" name="Picture 3">
            <a:extLst>
              <a:ext uri="{FF2B5EF4-FFF2-40B4-BE49-F238E27FC236}">
                <a16:creationId xmlns="" xmlns:a16="http://schemas.microsoft.com/office/drawing/2014/main" id="{9E52A0A8-3468-DB4E-9CA0-4421CB6B4E03}"/>
              </a:ext>
            </a:extLst>
          </p:cNvPr>
          <p:cNvPicPr>
            <a:picLocks noChangeAspect="1"/>
          </p:cNvPicPr>
          <p:nvPr/>
        </p:nvPicPr>
        <p:blipFill>
          <a:blip r:embed="rId6"/>
          <a:stretch>
            <a:fillRect/>
          </a:stretch>
        </p:blipFill>
        <p:spPr>
          <a:xfrm>
            <a:off x="236524" y="1364636"/>
            <a:ext cx="2730331" cy="3530600"/>
          </a:xfrm>
          <a:prstGeom prst="rect">
            <a:avLst/>
          </a:prstGeom>
          <a:ln w="19050">
            <a:solidFill>
              <a:schemeClr val="accent6">
                <a:lumMod val="50000"/>
              </a:schemeClr>
            </a:solidFill>
          </a:ln>
        </p:spPr>
      </p:pic>
      <p:sp>
        <p:nvSpPr>
          <p:cNvPr id="19" name="TextBox 5">
            <a:extLst>
              <a:ext uri="{FF2B5EF4-FFF2-40B4-BE49-F238E27FC236}">
                <a16:creationId xmlns="" xmlns:a16="http://schemas.microsoft.com/office/drawing/2014/main" id="{9FDB6956-DE84-DE48-904C-4C8092B0F548}"/>
              </a:ext>
            </a:extLst>
          </p:cNvPr>
          <p:cNvSpPr txBox="1"/>
          <p:nvPr/>
        </p:nvSpPr>
        <p:spPr>
          <a:xfrm>
            <a:off x="3596746" y="3034637"/>
            <a:ext cx="5227940" cy="3139321"/>
          </a:xfrm>
          <a:prstGeom prst="rect">
            <a:avLst/>
          </a:prstGeom>
          <a:noFill/>
        </p:spPr>
        <p:txBody>
          <a:bodyPr wrap="square" rtlCol="0">
            <a:spAutoFit/>
          </a:bodyPr>
          <a:lstStyle/>
          <a:p>
            <a:r>
              <a:rPr lang="fr-FR" sz="2200" dirty="0"/>
              <a:t>Méthodologie participative et basée sur la réponse pour l'analyse causale de la malnutrition. </a:t>
            </a:r>
            <a:endParaRPr lang="fr-FR" sz="2200" dirty="0" smtClean="0"/>
          </a:p>
          <a:p>
            <a:r>
              <a:rPr lang="fr-FR" sz="2200" dirty="0" smtClean="0"/>
              <a:t>Utilisée </a:t>
            </a:r>
            <a:r>
              <a:rPr lang="fr-FR" sz="2200" dirty="0"/>
              <a:t>pour identifier les causes de la malnutrition et pour encourager le développement de réponses appropriées pour toutes les organisations impliquées dans la lutte contre la malnutrition</a:t>
            </a:r>
          </a:p>
        </p:txBody>
      </p:sp>
    </p:spTree>
    <p:extLst>
      <p:ext uri="{BB962C8B-B14F-4D97-AF65-F5344CB8AC3E}">
        <p14:creationId xmlns:p14="http://schemas.microsoft.com/office/powerpoint/2010/main" val="32548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500"/>
                                        <p:tgtEl>
                                          <p:spTgt spid="19">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2262"/>
            <a:ext cx="4787677" cy="830997"/>
          </a:xfrm>
          <a:prstGeom prst="rect">
            <a:avLst/>
          </a:prstGeom>
          <a:noFill/>
        </p:spPr>
        <p:txBody>
          <a:bodyPr wrap="square" rtlCol="0">
            <a:spAutoFit/>
          </a:bodyPr>
          <a:lstStyle/>
          <a:p>
            <a:pPr defTabSz="363538">
              <a:tabLst>
                <a:tab pos="903288" algn="l"/>
                <a:tab pos="1077913" algn="l"/>
              </a:tabLst>
            </a:pPr>
            <a:r>
              <a:rPr lang="fr-FR" sz="2400" b="1" cap="small" dirty="0" err="1">
                <a:solidFill>
                  <a:srgbClr val="FFFFFF"/>
                </a:solidFill>
              </a:rPr>
              <a:t>Cost</a:t>
            </a:r>
            <a:r>
              <a:rPr lang="fr-FR" sz="2400" b="1" cap="small" dirty="0">
                <a:solidFill>
                  <a:srgbClr val="FFFFFF"/>
                </a:solidFill>
              </a:rPr>
              <a:t> of the </a:t>
            </a:r>
            <a:r>
              <a:rPr lang="fr-FR" sz="2400" b="1" cap="small" dirty="0" err="1">
                <a:solidFill>
                  <a:srgbClr val="FFFFFF"/>
                </a:solidFill>
              </a:rPr>
              <a:t>diet</a:t>
            </a:r>
            <a:r>
              <a:rPr lang="fr-FR" sz="2400" b="1" cap="small" dirty="0">
                <a:solidFill>
                  <a:srgbClr val="FFFFFF"/>
                </a:solidFill>
              </a:rPr>
              <a:t> (le coût du régime alimentaire)</a:t>
            </a:r>
          </a:p>
        </p:txBody>
      </p:sp>
      <p:pic>
        <p:nvPicPr>
          <p:cNvPr id="10" name="Content Placeholder 8"/>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rot="11004370">
            <a:off x="4724460" y="1831116"/>
            <a:ext cx="4264111" cy="3195241"/>
          </a:xfrm>
          <a:prstGeom prst="rect">
            <a:avLst/>
          </a:prstGeom>
        </p:spPr>
      </p:pic>
      <p:sp>
        <p:nvSpPr>
          <p:cNvPr id="11" name="Text Placeholder 5"/>
          <p:cNvSpPr txBox="1">
            <a:spLocks/>
          </p:cNvSpPr>
          <p:nvPr/>
        </p:nvSpPr>
        <p:spPr>
          <a:xfrm>
            <a:off x="232228" y="1751542"/>
            <a:ext cx="4401077" cy="335438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altLang="en-US" sz="2700" dirty="0" smtClean="0">
                <a:solidFill>
                  <a:schemeClr val="accent4">
                    <a:lumMod val="50000"/>
                  </a:schemeClr>
                </a:solidFill>
              </a:rPr>
              <a:t>Estimer le coût le plus bas pour la meilleure combinaison de produits disponibles sur le marché local </a:t>
            </a:r>
            <a:r>
              <a:rPr lang="fr-FR" altLang="en-US" sz="2700" dirty="0" smtClean="0"/>
              <a:t>et assurer les besoins nutritionnels d'une famille type en tenant compte de sa taille et de ses préférences culturelles </a:t>
            </a:r>
            <a:endParaRPr lang="fr-FR" altLang="en-US" sz="2700" dirty="0"/>
          </a:p>
        </p:txBody>
      </p:sp>
      <p:sp>
        <p:nvSpPr>
          <p:cNvPr id="18" name="TextBox 2">
            <a:extLst>
              <a:ext uri="{FF2B5EF4-FFF2-40B4-BE49-F238E27FC236}">
                <a16:creationId xmlns="" xmlns:a16="http://schemas.microsoft.com/office/drawing/2014/main" id="{B2D449B1-5876-074C-B9EA-383F9C9E652D}"/>
              </a:ext>
            </a:extLst>
          </p:cNvPr>
          <p:cNvSpPr txBox="1"/>
          <p:nvPr/>
        </p:nvSpPr>
        <p:spPr>
          <a:xfrm>
            <a:off x="7358856" y="867685"/>
            <a:ext cx="1651000" cy="369332"/>
          </a:xfrm>
          <a:prstGeom prst="rect">
            <a:avLst/>
          </a:prstGeom>
          <a:solidFill>
            <a:srgbClr val="C00000"/>
          </a:solidFill>
        </p:spPr>
        <p:txBody>
          <a:bodyPr wrap="square" rtlCol="0">
            <a:spAutoFit/>
          </a:bodyPr>
          <a:lstStyle/>
          <a:p>
            <a:pPr algn="ctr"/>
            <a:r>
              <a:rPr lang="fr-FR" dirty="0">
                <a:solidFill>
                  <a:schemeClr val="bg1"/>
                </a:solidFill>
              </a:rPr>
              <a:t>OPTIONNELLE</a:t>
            </a:r>
          </a:p>
        </p:txBody>
      </p:sp>
    </p:spTree>
    <p:extLst>
      <p:ext uri="{BB962C8B-B14F-4D97-AF65-F5344CB8AC3E}">
        <p14:creationId xmlns:p14="http://schemas.microsoft.com/office/powerpoint/2010/main" val="24004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checkerboard(across)">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64820"/>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Analyse et interprétation des données</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11" y="1624985"/>
            <a:ext cx="2143125" cy="2143125"/>
          </a:xfrm>
          <a:prstGeom prst="rect">
            <a:avLst/>
          </a:prstGeom>
        </p:spPr>
      </p:pic>
      <p:sp>
        <p:nvSpPr>
          <p:cNvPr id="2" name="Rectangle 1"/>
          <p:cNvSpPr/>
          <p:nvPr/>
        </p:nvSpPr>
        <p:spPr>
          <a:xfrm>
            <a:off x="2246158" y="1470245"/>
            <a:ext cx="6549497" cy="1954381"/>
          </a:xfrm>
          <a:prstGeom prst="rect">
            <a:avLst/>
          </a:prstGeom>
        </p:spPr>
        <p:txBody>
          <a:bodyPr wrap="square">
            <a:spAutoFit/>
          </a:bodyPr>
          <a:lstStyle/>
          <a:p>
            <a:r>
              <a:rPr lang="fr-FR" sz="2800" b="1" dirty="0">
                <a:solidFill>
                  <a:schemeClr val="accent1">
                    <a:lumMod val="50000"/>
                  </a:schemeClr>
                </a:solidFill>
              </a:rPr>
              <a:t>Par comparaison </a:t>
            </a:r>
          </a:p>
          <a:p>
            <a:pPr lvl="1" indent="-457200">
              <a:spcBef>
                <a:spcPts val="600"/>
              </a:spcBef>
              <a:spcAft>
                <a:spcPts val="600"/>
              </a:spcAft>
              <a:buFont typeface="Arial" panose="020B0604020202020204" pitchFamily="34" charset="0"/>
              <a:buChar char="•"/>
            </a:pPr>
            <a:r>
              <a:rPr lang="fr-FR" sz="2600" dirty="0">
                <a:solidFill>
                  <a:schemeClr val="accent6">
                    <a:lumMod val="50000"/>
                  </a:schemeClr>
                </a:solidFill>
              </a:rPr>
              <a:t>Prévalences actuelles comparées à des seuils acceptés </a:t>
            </a:r>
          </a:p>
          <a:p>
            <a:pPr lvl="1" indent="-457200">
              <a:spcBef>
                <a:spcPts val="600"/>
              </a:spcBef>
              <a:spcAft>
                <a:spcPts val="600"/>
              </a:spcAft>
              <a:buFont typeface="Arial" panose="020B0604020202020204" pitchFamily="34" charset="0"/>
              <a:buChar char="•"/>
            </a:pPr>
            <a:r>
              <a:rPr lang="fr-FR" sz="2600" dirty="0">
                <a:solidFill>
                  <a:schemeClr val="accent5">
                    <a:lumMod val="50000"/>
                  </a:schemeClr>
                </a:solidFill>
              </a:rPr>
              <a:t>Tendances sur le temps </a:t>
            </a:r>
          </a:p>
        </p:txBody>
      </p:sp>
      <p:sp>
        <p:nvSpPr>
          <p:cNvPr id="3" name="Rectangle 2"/>
          <p:cNvSpPr/>
          <p:nvPr/>
        </p:nvSpPr>
        <p:spPr>
          <a:xfrm>
            <a:off x="2246158" y="3579070"/>
            <a:ext cx="4285147" cy="523220"/>
          </a:xfrm>
          <a:prstGeom prst="rect">
            <a:avLst/>
          </a:prstGeom>
        </p:spPr>
        <p:txBody>
          <a:bodyPr wrap="none">
            <a:spAutoFit/>
          </a:bodyPr>
          <a:lstStyle/>
          <a:p>
            <a:r>
              <a:rPr lang="fr-FR" sz="2800" b="1" dirty="0" smtClean="0">
                <a:solidFill>
                  <a:schemeClr val="accent1">
                    <a:lumMod val="50000"/>
                  </a:schemeClr>
                </a:solidFill>
              </a:rPr>
              <a:t>Étude </a:t>
            </a:r>
            <a:r>
              <a:rPr lang="fr-FR" sz="2800" b="1" dirty="0">
                <a:solidFill>
                  <a:schemeClr val="accent1">
                    <a:lumMod val="50000"/>
                  </a:schemeClr>
                </a:solidFill>
              </a:rPr>
              <a:t>de la saisonnalité </a:t>
            </a:r>
          </a:p>
        </p:txBody>
      </p:sp>
      <p:sp>
        <p:nvSpPr>
          <p:cNvPr id="5" name="Rectangle 4"/>
          <p:cNvSpPr/>
          <p:nvPr/>
        </p:nvSpPr>
        <p:spPr>
          <a:xfrm>
            <a:off x="344353" y="4680645"/>
            <a:ext cx="8364217" cy="1400383"/>
          </a:xfrm>
          <a:prstGeom prst="rect">
            <a:avLst/>
          </a:prstGeom>
        </p:spPr>
        <p:txBody>
          <a:bodyPr wrap="square">
            <a:spAutoFit/>
          </a:bodyPr>
          <a:lstStyle/>
          <a:p>
            <a:r>
              <a:rPr lang="fr-FR" sz="2800" b="1" dirty="0">
                <a:solidFill>
                  <a:schemeClr val="accent1">
                    <a:lumMod val="50000"/>
                  </a:schemeClr>
                </a:solidFill>
              </a:rPr>
              <a:t>Analyse multisectorielle du contexte </a:t>
            </a:r>
          </a:p>
          <a:p>
            <a:pPr lvl="1" indent="-457200">
              <a:spcBef>
                <a:spcPts val="600"/>
              </a:spcBef>
              <a:spcAft>
                <a:spcPts val="600"/>
              </a:spcAft>
              <a:buFont typeface="Arial" panose="020B0604020202020204" pitchFamily="34" charset="0"/>
              <a:buChar char="•"/>
            </a:pPr>
            <a:r>
              <a:rPr lang="fr-FR" sz="2600" dirty="0">
                <a:solidFill>
                  <a:schemeClr val="accent6">
                    <a:lumMod val="50000"/>
                  </a:schemeClr>
                </a:solidFill>
              </a:rPr>
              <a:t>Déterminants sous-jacents et facteurs de risque ou de mitigation</a:t>
            </a:r>
          </a:p>
        </p:txBody>
      </p:sp>
    </p:spTree>
    <p:extLst>
      <p:ext uri="{BB962C8B-B14F-4D97-AF65-F5344CB8AC3E}">
        <p14:creationId xmlns:p14="http://schemas.microsoft.com/office/powerpoint/2010/main" val="32575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barn(inVertical)">
                                      <p:cBhvr>
                                        <p:cTn id="31" dur="500"/>
                                        <p:tgtEl>
                                          <p:spTgt spid="3">
                                            <p:txEl>
                                              <p:pRg st="0" end="0"/>
                                            </p:txEl>
                                          </p:spTgt>
                                        </p:tgtEl>
                                      </p:cBhvr>
                                    </p:animEffect>
                                  </p:childTnLst>
                                </p:cTn>
                              </p:par>
                            </p:childTnLst>
                          </p:cTn>
                        </p:par>
                        <p:par>
                          <p:cTn id="32" fill="hold">
                            <p:stCondLst>
                              <p:cond delay="3500"/>
                            </p:stCondLst>
                            <p:childTnLst>
                              <p:par>
                                <p:cTn id="33" presetID="5" presetClass="entr" presetSubtype="10" fill="hold"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checkerboard(across)">
                                      <p:cBhvr>
                                        <p:cTn id="35" dur="500"/>
                                        <p:tgtEl>
                                          <p:spTgt spid="5">
                                            <p:txEl>
                                              <p:pRg st="0" end="0"/>
                                            </p:txEl>
                                          </p:spTgt>
                                        </p:tgtEl>
                                      </p:cBhvr>
                                    </p:animEffect>
                                  </p:child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checkerboard(across)">
                                      <p:cBhvr>
                                        <p:cTn id="3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466" y="4630057"/>
            <a:ext cx="3275620" cy="1490663"/>
          </a:xfrm>
          <a:prstGeom prst="rect">
            <a:avLst/>
          </a:prstGeom>
        </p:spPr>
      </p:pic>
      <p:sp>
        <p:nvSpPr>
          <p:cNvPr id="3" name="Rectangle 2"/>
          <p:cNvSpPr/>
          <p:nvPr/>
        </p:nvSpPr>
        <p:spPr>
          <a:xfrm>
            <a:off x="267944" y="3177044"/>
            <a:ext cx="8741911" cy="830997"/>
          </a:xfrm>
          <a:prstGeom prst="rect">
            <a:avLst/>
          </a:prstGeom>
        </p:spPr>
        <p:txBody>
          <a:bodyPr wrap="square">
            <a:spAutoFit/>
          </a:bodyPr>
          <a:lstStyle/>
          <a:p>
            <a:pPr>
              <a:defRPr/>
            </a:pPr>
            <a:r>
              <a:rPr lang="fr-FR" sz="2400" dirty="0"/>
              <a:t>En situation d’urgence, la situation nutritionnelle peut changer très </a:t>
            </a:r>
            <a:r>
              <a:rPr lang="fr-FR" sz="2400" dirty="0" smtClean="0"/>
              <a:t>rapidement</a:t>
            </a:r>
            <a:endParaRPr lang="fr-FR" sz="2400" dirty="0"/>
          </a:p>
        </p:txBody>
      </p:sp>
      <p:sp>
        <p:nvSpPr>
          <p:cNvPr id="5" name="Rectangle 4"/>
          <p:cNvSpPr/>
          <p:nvPr/>
        </p:nvSpPr>
        <p:spPr>
          <a:xfrm>
            <a:off x="267945" y="1239940"/>
            <a:ext cx="8643258" cy="830997"/>
          </a:xfrm>
          <a:prstGeom prst="rect">
            <a:avLst/>
          </a:prstGeom>
        </p:spPr>
        <p:txBody>
          <a:bodyPr wrap="square">
            <a:spAutoFit/>
          </a:bodyPr>
          <a:lstStyle/>
          <a:p>
            <a:pPr>
              <a:defRPr/>
            </a:pPr>
            <a:r>
              <a:rPr lang="fr-FR" sz="2400" dirty="0"/>
              <a:t>La diffusion des informations à temps est essentiel pour mettre en place des réponses </a:t>
            </a:r>
            <a:r>
              <a:rPr lang="fr-FR" sz="2400" dirty="0" smtClean="0"/>
              <a:t>appropriées</a:t>
            </a:r>
            <a:endParaRPr lang="fr-FR" sz="2400" dirty="0"/>
          </a:p>
        </p:txBody>
      </p:sp>
      <p:sp>
        <p:nvSpPr>
          <p:cNvPr id="6" name="Rectangle 5"/>
          <p:cNvSpPr/>
          <p:nvPr/>
        </p:nvSpPr>
        <p:spPr>
          <a:xfrm>
            <a:off x="1538514" y="2238582"/>
            <a:ext cx="7344229" cy="707886"/>
          </a:xfrm>
          <a:prstGeom prst="rect">
            <a:avLst/>
          </a:prstGeom>
        </p:spPr>
        <p:txBody>
          <a:bodyPr wrap="square">
            <a:spAutoFit/>
          </a:bodyPr>
          <a:lstStyle/>
          <a:p>
            <a:pPr marL="87313" lvl="1">
              <a:defRPr/>
            </a:pPr>
            <a:r>
              <a:rPr lang="fr-FR" sz="2000" dirty="0"/>
              <a:t>Les indicateurs nutritionnels mettent en évidence la gravité de la crise et facilitent le processus de prise de </a:t>
            </a:r>
            <a:r>
              <a:rPr lang="fr-FR" sz="2000" dirty="0" smtClean="0"/>
              <a:t>décision</a:t>
            </a:r>
            <a:endParaRPr lang="fr-FR" sz="2000" dirty="0"/>
          </a:p>
        </p:txBody>
      </p:sp>
      <p:sp>
        <p:nvSpPr>
          <p:cNvPr id="8" name="Flèche courbée vers la droite 7"/>
          <p:cNvSpPr/>
          <p:nvPr/>
        </p:nvSpPr>
        <p:spPr>
          <a:xfrm>
            <a:off x="442117" y="2308814"/>
            <a:ext cx="957943" cy="5626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p:cNvSpPr/>
          <p:nvPr/>
        </p:nvSpPr>
        <p:spPr>
          <a:xfrm>
            <a:off x="267944" y="4238617"/>
            <a:ext cx="5005349" cy="1938992"/>
          </a:xfrm>
          <a:prstGeom prst="rect">
            <a:avLst/>
          </a:prstGeom>
        </p:spPr>
        <p:txBody>
          <a:bodyPr wrap="square">
            <a:spAutoFit/>
          </a:bodyPr>
          <a:lstStyle/>
          <a:p>
            <a:pPr marL="0" lvl="1">
              <a:defRPr/>
            </a:pPr>
            <a:r>
              <a:rPr lang="fr-FR" sz="2000" dirty="0"/>
              <a:t>L’utilisation des informations nutritionnelles antérieures à la saison en cours est très utile pour l’analyse des tendances, mais on passe parfois à côté du créneau idéal pour apporter une réponse adéquate.</a:t>
            </a:r>
          </a:p>
        </p:txBody>
      </p:sp>
      <p:sp>
        <p:nvSpPr>
          <p:cNvPr id="11" name="Flèche courbée vers la gauche 10"/>
          <p:cNvSpPr/>
          <p:nvPr/>
        </p:nvSpPr>
        <p:spPr>
          <a:xfrm>
            <a:off x="4151085" y="3740573"/>
            <a:ext cx="1059543" cy="65510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9384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14" presetClass="entr" presetSubtype="5"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vertical)">
                                      <p:cBhvr>
                                        <p:cTn id="24" dur="500"/>
                                        <p:tgtEl>
                                          <p:spTgt spid="8"/>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par>
                          <p:cTn id="33" fill="hold">
                            <p:stCondLst>
                              <p:cond delay="2000"/>
                            </p:stCondLst>
                            <p:childTnLst>
                              <p:par>
                                <p:cTn id="34" presetID="14" presetClass="entr" presetSubtype="5"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vertical)">
                                      <p:cBhvr>
                                        <p:cTn id="36" dur="500"/>
                                        <p:tgtEl>
                                          <p:spTgt spid="11"/>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P spid="6" grpId="0"/>
      <p:bldP spid="8" grpId="0" animBg="1"/>
      <p:bldP spid="9"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1499"/>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Défis des systèmes d’information pour la nutrition</a:t>
            </a:r>
          </a:p>
        </p:txBody>
      </p:sp>
      <p:sp>
        <p:nvSpPr>
          <p:cNvPr id="2" name="Rectangle 1"/>
          <p:cNvSpPr/>
          <p:nvPr/>
        </p:nvSpPr>
        <p:spPr>
          <a:xfrm>
            <a:off x="91167" y="1229822"/>
            <a:ext cx="8607973" cy="461665"/>
          </a:xfrm>
          <a:prstGeom prst="rect">
            <a:avLst/>
          </a:prstGeom>
        </p:spPr>
        <p:txBody>
          <a:bodyPr wrap="square">
            <a:spAutoFit/>
          </a:bodyPr>
          <a:lstStyle/>
          <a:p>
            <a:r>
              <a:rPr lang="fr-FR" sz="2400" b="1" dirty="0"/>
              <a:t>Comment faire le lien entre « information » et « action » </a:t>
            </a:r>
          </a:p>
        </p:txBody>
      </p:sp>
      <p:sp>
        <p:nvSpPr>
          <p:cNvPr id="3" name="Rectangle 2"/>
          <p:cNvSpPr/>
          <p:nvPr/>
        </p:nvSpPr>
        <p:spPr>
          <a:xfrm>
            <a:off x="231266" y="2836812"/>
            <a:ext cx="8593996" cy="3477875"/>
          </a:xfrm>
          <a:prstGeom prst="rect">
            <a:avLst/>
          </a:prstGeom>
        </p:spPr>
        <p:txBody>
          <a:bodyPr wrap="square">
            <a:spAutoFit/>
          </a:bodyPr>
          <a:lstStyle/>
          <a:p>
            <a:pPr marL="285750" indent="-285750">
              <a:buFont typeface="Arial" panose="020B0604020202020204" pitchFamily="34" charset="0"/>
              <a:buChar char="•"/>
            </a:pPr>
            <a:r>
              <a:rPr lang="fr-FR" sz="2200" dirty="0" smtClean="0">
                <a:solidFill>
                  <a:schemeClr val="accent1">
                    <a:lumMod val="50000"/>
                  </a:schemeClr>
                </a:solidFill>
              </a:rPr>
              <a:t>Assurer la </a:t>
            </a:r>
            <a:r>
              <a:rPr lang="fr-FR" sz="2200" dirty="0">
                <a:solidFill>
                  <a:schemeClr val="accent1">
                    <a:lumMod val="50000"/>
                  </a:schemeClr>
                </a:solidFill>
              </a:rPr>
              <a:t>qualité et la fiabilité des </a:t>
            </a:r>
            <a:r>
              <a:rPr lang="fr-FR" sz="2200" dirty="0" smtClean="0">
                <a:solidFill>
                  <a:schemeClr val="accent1">
                    <a:lumMod val="50000"/>
                  </a:schemeClr>
                </a:solidFill>
              </a:rPr>
              <a:t>données</a:t>
            </a:r>
            <a:endParaRPr lang="fr-FR" sz="2200" dirty="0">
              <a:solidFill>
                <a:schemeClr val="accent1">
                  <a:lumMod val="50000"/>
                </a:schemeClr>
              </a:solidFill>
            </a:endParaRPr>
          </a:p>
          <a:p>
            <a:pPr marL="285750" indent="-285750">
              <a:buFont typeface="Arial" panose="020B0604020202020204" pitchFamily="34" charset="0"/>
              <a:buChar char="•"/>
            </a:pPr>
            <a:r>
              <a:rPr lang="fr-FR" sz="2200" dirty="0" smtClean="0">
                <a:solidFill>
                  <a:schemeClr val="accent2">
                    <a:lumMod val="50000"/>
                  </a:schemeClr>
                </a:solidFill>
              </a:rPr>
              <a:t>Assurer la </a:t>
            </a:r>
            <a:r>
              <a:rPr lang="fr-FR" sz="2200" dirty="0">
                <a:solidFill>
                  <a:schemeClr val="accent2">
                    <a:lumMod val="50000"/>
                  </a:schemeClr>
                </a:solidFill>
              </a:rPr>
              <a:t>promptitude de la production des rapports</a:t>
            </a:r>
          </a:p>
          <a:p>
            <a:pPr marL="285750" indent="-285750">
              <a:buFont typeface="Arial" panose="020B0604020202020204" pitchFamily="34" charset="0"/>
              <a:buChar char="•"/>
            </a:pPr>
            <a:r>
              <a:rPr lang="fr-FR" altLang="en-US" sz="2200" kern="0" dirty="0" smtClean="0">
                <a:solidFill>
                  <a:schemeClr val="accent6">
                    <a:lumMod val="50000"/>
                  </a:schemeClr>
                </a:solidFill>
              </a:rPr>
              <a:t>Disposer d’un </a:t>
            </a:r>
            <a:r>
              <a:rPr lang="fr-FR" altLang="en-US" sz="2200" kern="0" dirty="0">
                <a:solidFill>
                  <a:schemeClr val="accent6">
                    <a:lumMod val="50000"/>
                  </a:schemeClr>
                </a:solidFill>
              </a:rPr>
              <a:t>financement (national, local</a:t>
            </a:r>
            <a:r>
              <a:rPr lang="fr-FR" altLang="en-US" sz="2200" kern="0" dirty="0" smtClean="0">
                <a:solidFill>
                  <a:schemeClr val="accent6">
                    <a:lumMod val="50000"/>
                  </a:schemeClr>
                </a:solidFill>
              </a:rPr>
              <a:t>) et un d</a:t>
            </a:r>
            <a:r>
              <a:rPr lang="fr-FR" altLang="en-US" sz="2200" dirty="0" smtClean="0">
                <a:solidFill>
                  <a:schemeClr val="accent6">
                    <a:lumMod val="50000"/>
                  </a:schemeClr>
                </a:solidFill>
              </a:rPr>
              <a:t>éveloppement </a:t>
            </a:r>
            <a:r>
              <a:rPr lang="fr-FR" altLang="en-US" sz="2200" dirty="0">
                <a:solidFill>
                  <a:schemeClr val="accent6">
                    <a:lumMod val="50000"/>
                  </a:schemeClr>
                </a:solidFill>
              </a:rPr>
              <a:t>des </a:t>
            </a:r>
            <a:r>
              <a:rPr lang="fr-FR" altLang="en-US" sz="2200" dirty="0" smtClean="0">
                <a:solidFill>
                  <a:schemeClr val="accent6">
                    <a:lumMod val="50000"/>
                  </a:schemeClr>
                </a:solidFill>
              </a:rPr>
              <a:t>capacités et la </a:t>
            </a:r>
            <a:r>
              <a:rPr lang="fr-FR" altLang="en-US" sz="2200" kern="0" dirty="0" smtClean="0">
                <a:solidFill>
                  <a:schemeClr val="accent6">
                    <a:lumMod val="50000"/>
                  </a:schemeClr>
                </a:solidFill>
              </a:rPr>
              <a:t>pérennisation </a:t>
            </a:r>
            <a:r>
              <a:rPr lang="fr-FR" altLang="en-US" sz="2200" kern="0" dirty="0">
                <a:solidFill>
                  <a:schemeClr val="accent6">
                    <a:lumMod val="50000"/>
                  </a:schemeClr>
                </a:solidFill>
              </a:rPr>
              <a:t>des systèmes  </a:t>
            </a:r>
            <a:endParaRPr lang="en-US" altLang="en-US" sz="2200" kern="0" dirty="0">
              <a:solidFill>
                <a:schemeClr val="accent6">
                  <a:lumMod val="50000"/>
                </a:schemeClr>
              </a:solidFill>
            </a:endParaRPr>
          </a:p>
          <a:p>
            <a:pPr marL="285750" indent="-285750">
              <a:buFont typeface="Arial" panose="020B0604020202020204" pitchFamily="34" charset="0"/>
              <a:buChar char="•"/>
            </a:pPr>
            <a:r>
              <a:rPr lang="fr-FR" sz="2200" dirty="0" smtClean="0">
                <a:solidFill>
                  <a:schemeClr val="accent5">
                    <a:lumMod val="75000"/>
                  </a:schemeClr>
                </a:solidFill>
              </a:rPr>
              <a:t>Identifier les </a:t>
            </a:r>
            <a:r>
              <a:rPr lang="fr-FR" sz="2200" dirty="0">
                <a:solidFill>
                  <a:schemeClr val="accent5">
                    <a:lumMod val="75000"/>
                  </a:schemeClr>
                </a:solidFill>
              </a:rPr>
              <a:t>questions institutionnelles - où est logé le système </a:t>
            </a:r>
            <a:r>
              <a:rPr lang="fr-FR" sz="2200" dirty="0" smtClean="0">
                <a:solidFill>
                  <a:schemeClr val="accent5">
                    <a:lumMod val="75000"/>
                  </a:schemeClr>
                </a:solidFill>
              </a:rPr>
              <a:t>d’information, qui </a:t>
            </a:r>
            <a:r>
              <a:rPr lang="fr-FR" sz="2200" dirty="0">
                <a:solidFill>
                  <a:schemeClr val="accent5">
                    <a:lumMod val="75000"/>
                  </a:schemeClr>
                </a:solidFill>
              </a:rPr>
              <a:t>est responsable de son fonctionnement et qui </a:t>
            </a:r>
            <a:r>
              <a:rPr lang="fr-FR" sz="2200" dirty="0" smtClean="0">
                <a:solidFill>
                  <a:schemeClr val="accent5">
                    <a:lumMod val="75000"/>
                  </a:schemeClr>
                </a:solidFill>
              </a:rPr>
              <a:t>l'utilise ?</a:t>
            </a:r>
            <a:endParaRPr lang="fr-FR" sz="2200" dirty="0">
              <a:solidFill>
                <a:schemeClr val="accent5">
                  <a:lumMod val="75000"/>
                </a:schemeClr>
              </a:solidFill>
            </a:endParaRPr>
          </a:p>
          <a:p>
            <a:pPr marL="285750" indent="-285750">
              <a:buFont typeface="Arial" panose="020B0604020202020204" pitchFamily="34" charset="0"/>
              <a:buChar char="•"/>
            </a:pPr>
            <a:r>
              <a:rPr lang="fr-FR" sz="2200" dirty="0">
                <a:solidFill>
                  <a:srgbClr val="0070C0"/>
                </a:solidFill>
              </a:rPr>
              <a:t>La planification de la durabilité à long terme, en particulier dans les régions où la probabilité d'une crise prolongée est </a:t>
            </a:r>
            <a:r>
              <a:rPr lang="fr-FR" sz="2200" dirty="0" smtClean="0">
                <a:solidFill>
                  <a:srgbClr val="0070C0"/>
                </a:solidFill>
              </a:rPr>
              <a:t>élevée</a:t>
            </a:r>
            <a:endParaRPr lang="fr-FR" sz="2200" dirty="0">
              <a:solidFill>
                <a:srgbClr val="0070C0"/>
              </a:solidFill>
            </a:endParaRPr>
          </a:p>
        </p:txBody>
      </p:sp>
      <p:sp>
        <p:nvSpPr>
          <p:cNvPr id="5" name="Rectangle 4"/>
          <p:cNvSpPr/>
          <p:nvPr/>
        </p:nvSpPr>
        <p:spPr>
          <a:xfrm>
            <a:off x="-7071419" y="-2223860"/>
            <a:ext cx="14142838" cy="1754326"/>
          </a:xfrm>
          <a:prstGeom prst="rect">
            <a:avLst/>
          </a:prstGeom>
        </p:spPr>
        <p:txBody>
          <a:bodyPr wrap="square">
            <a:spAutoFit/>
          </a:bodyPr>
          <a:lstStyle/>
          <a:p>
            <a:pPr marL="171450" indent="-171450" eaLnBrk="0" hangingPunct="0">
              <a:buFont typeface="Arial" panose="020B0604020202020204" pitchFamily="34" charset="0"/>
              <a:buChar char="•"/>
            </a:pPr>
            <a:r>
              <a:rPr lang="fr-FR" b="1" dirty="0"/>
              <a:t>L’absence de séries de données complètes</a:t>
            </a:r>
            <a:r>
              <a:rPr lang="fr-FR" dirty="0"/>
              <a:t> au niveau national pour certains indicateurs </a:t>
            </a:r>
            <a:r>
              <a:rPr lang="fr-FR" b="1" dirty="0" smtClean="0"/>
              <a:t>L’absence </a:t>
            </a:r>
            <a:r>
              <a:rPr lang="fr-FR" b="1" dirty="0"/>
              <a:t>pour certains indicateurs de données désagrégées, au moins, au niveau des régions</a:t>
            </a:r>
            <a:r>
              <a:rPr lang="fr-FR" dirty="0"/>
              <a:t>. </a:t>
            </a:r>
            <a:r>
              <a:rPr lang="fr-FR" b="1" dirty="0" smtClean="0"/>
              <a:t>L’utilisation </a:t>
            </a:r>
            <a:r>
              <a:rPr lang="fr-FR" b="1" dirty="0"/>
              <a:t>des séries temporelles de données provenant de source n’ayant pas utilisé les mêmes méthodologies</a:t>
            </a:r>
            <a:r>
              <a:rPr lang="fr-FR" dirty="0" smtClean="0"/>
              <a:t>. </a:t>
            </a:r>
            <a:endParaRPr lang="fr-FR" dirty="0"/>
          </a:p>
          <a:p>
            <a:pPr marL="171450" indent="-171450" eaLnBrk="0" hangingPunct="0">
              <a:buFont typeface="Arial" panose="020B0604020202020204" pitchFamily="34" charset="0"/>
              <a:buChar char="•"/>
            </a:pPr>
            <a:r>
              <a:rPr lang="fr-FR" b="1" dirty="0"/>
              <a:t>L’accès rapide et en temps opportun aux données</a:t>
            </a:r>
            <a:r>
              <a:rPr lang="fr-FR" dirty="0"/>
              <a:t>. </a:t>
            </a:r>
            <a:r>
              <a:rPr lang="fr-FR" dirty="0" smtClean="0"/>
              <a:t> </a:t>
            </a:r>
            <a:endParaRPr lang="fr-FR" dirty="0"/>
          </a:p>
          <a:p>
            <a:pPr marL="171450" indent="-171450" eaLnBrk="0" hangingPunct="0">
              <a:buFont typeface="Arial" panose="020B0604020202020204" pitchFamily="34" charset="0"/>
              <a:buChar char="•"/>
            </a:pPr>
            <a:r>
              <a:rPr lang="fr-FR" b="1" dirty="0"/>
              <a:t>L’impossibilité d’avoir des séries longues pour certaines catégories d’indicateurs</a:t>
            </a:r>
            <a:r>
              <a:rPr lang="fr-FR" dirty="0"/>
              <a:t>. </a:t>
            </a:r>
            <a:r>
              <a:rPr lang="fr-FR" dirty="0" smtClean="0"/>
              <a:t> </a:t>
            </a:r>
          </a:p>
          <a:p>
            <a:pPr marL="171450" indent="-171450" eaLnBrk="0" hangingPunct="0">
              <a:buFont typeface="Arial" panose="020B0604020202020204" pitchFamily="34" charset="0"/>
              <a:buChar char="•"/>
            </a:pPr>
            <a:r>
              <a:rPr lang="fr-FR" b="1" dirty="0" smtClean="0"/>
              <a:t>La</a:t>
            </a:r>
            <a:r>
              <a:rPr lang="fr-FR" dirty="0" smtClean="0"/>
              <a:t> </a:t>
            </a:r>
            <a:r>
              <a:rPr lang="fr-FR" b="1" dirty="0" smtClean="0"/>
              <a:t>fragmentation des données de nutrition dans différents types d’enquêtes</a:t>
            </a:r>
            <a:endParaRPr lang="fr-FR" dirty="0"/>
          </a:p>
        </p:txBody>
      </p:sp>
      <p:sp>
        <p:nvSpPr>
          <p:cNvPr id="6" name="Rectangle 5"/>
          <p:cNvSpPr/>
          <p:nvPr/>
        </p:nvSpPr>
        <p:spPr>
          <a:xfrm>
            <a:off x="2195736" y="1682501"/>
            <a:ext cx="6632952" cy="1015663"/>
          </a:xfrm>
          <a:prstGeom prst="rect">
            <a:avLst/>
          </a:prstGeom>
        </p:spPr>
        <p:txBody>
          <a:bodyPr wrap="square">
            <a:spAutoFit/>
          </a:bodyPr>
          <a:lstStyle/>
          <a:p>
            <a:pPr marL="0" lvl="1"/>
            <a:r>
              <a:rPr lang="fr-FR" sz="2000" dirty="0"/>
              <a:t>Des informations opportunes pour déclencher une réponse rapide et géographiquement ciblée - en reliant les données à l'action !</a:t>
            </a:r>
            <a:endParaRPr lang="fr-FR" sz="1400" dirty="0"/>
          </a:p>
        </p:txBody>
      </p:sp>
      <p:sp>
        <p:nvSpPr>
          <p:cNvPr id="8" name="Flèche courbée vers la droite 7"/>
          <p:cNvSpPr/>
          <p:nvPr/>
        </p:nvSpPr>
        <p:spPr>
          <a:xfrm>
            <a:off x="709448" y="1923391"/>
            <a:ext cx="1135118" cy="69594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1704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7" dur="500"/>
                                        <p:tgtEl>
                                          <p:spTgt spid="3">
                                            <p:txEl>
                                              <p:pRg st="0" end="0"/>
                                            </p:txEl>
                                          </p:spTgt>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1" dur="500"/>
                                        <p:tgtEl>
                                          <p:spTgt spid="3">
                                            <p:txEl>
                                              <p:pRg st="1" end="1"/>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9" dur="500"/>
                                        <p:tgtEl>
                                          <p:spTgt spid="3">
                                            <p:txEl>
                                              <p:pRg st="3" end="3"/>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Qualité des données</a:t>
            </a:r>
          </a:p>
        </p:txBody>
      </p:sp>
      <p:sp>
        <p:nvSpPr>
          <p:cNvPr id="2" name="Rectangle 1"/>
          <p:cNvSpPr/>
          <p:nvPr/>
        </p:nvSpPr>
        <p:spPr>
          <a:xfrm>
            <a:off x="1321251" y="1243720"/>
            <a:ext cx="6536645" cy="461665"/>
          </a:xfrm>
          <a:prstGeom prst="rect">
            <a:avLst/>
          </a:prstGeom>
        </p:spPr>
        <p:txBody>
          <a:bodyPr wrap="square">
            <a:spAutoFit/>
          </a:bodyPr>
          <a:lstStyle/>
          <a:p>
            <a:r>
              <a:rPr lang="fr-FR" sz="2400" dirty="0" smtClean="0">
                <a:solidFill>
                  <a:schemeClr val="accent4">
                    <a:lumMod val="50000"/>
                  </a:schemeClr>
                </a:solidFill>
              </a:rPr>
              <a:t>Doute </a:t>
            </a:r>
            <a:r>
              <a:rPr lang="fr-FR" sz="2400" dirty="0">
                <a:solidFill>
                  <a:schemeClr val="accent4">
                    <a:lumMod val="50000"/>
                  </a:schemeClr>
                </a:solidFill>
              </a:rPr>
              <a:t>sur la </a:t>
            </a:r>
            <a:r>
              <a:rPr lang="fr-FR" sz="2400" b="1" dirty="0">
                <a:solidFill>
                  <a:schemeClr val="accent4">
                    <a:lumMod val="50000"/>
                  </a:schemeClr>
                </a:solidFill>
              </a:rPr>
              <a:t>qualité des données</a:t>
            </a:r>
            <a:r>
              <a:rPr lang="fr-FR" sz="2400" dirty="0">
                <a:solidFill>
                  <a:schemeClr val="accent4">
                    <a:lumMod val="50000"/>
                  </a:schemeClr>
                </a:solidFill>
              </a:rPr>
              <a:t> </a:t>
            </a:r>
          </a:p>
        </p:txBody>
      </p:sp>
      <p:sp>
        <p:nvSpPr>
          <p:cNvPr id="5" name="Rectangle 4"/>
          <p:cNvSpPr/>
          <p:nvPr/>
        </p:nvSpPr>
        <p:spPr>
          <a:xfrm>
            <a:off x="70148" y="4668287"/>
            <a:ext cx="8628992" cy="1061829"/>
          </a:xfrm>
          <a:prstGeom prst="rect">
            <a:avLst/>
          </a:prstGeom>
        </p:spPr>
        <p:txBody>
          <a:bodyPr wrap="square">
            <a:spAutoFit/>
          </a:bodyPr>
          <a:lstStyle/>
          <a:p>
            <a:pPr marL="352425" lvl="2" indent="-352425">
              <a:buFont typeface="Arial" panose="020B0604020202020204" pitchFamily="34" charset="0"/>
              <a:buChar char="•"/>
              <a:defRPr/>
            </a:pPr>
            <a:r>
              <a:rPr lang="fr-FR" sz="2100" dirty="0" smtClean="0">
                <a:solidFill>
                  <a:schemeClr val="accent6">
                    <a:lumMod val="50000"/>
                  </a:schemeClr>
                </a:solidFill>
              </a:rPr>
              <a:t>Formation </a:t>
            </a:r>
            <a:r>
              <a:rPr lang="fr-FR" sz="2100" dirty="0">
                <a:solidFill>
                  <a:schemeClr val="accent6">
                    <a:lumMod val="50000"/>
                  </a:schemeClr>
                </a:solidFill>
              </a:rPr>
              <a:t>et </a:t>
            </a:r>
            <a:r>
              <a:rPr lang="fr-FR" sz="2100" dirty="0" smtClean="0">
                <a:solidFill>
                  <a:schemeClr val="accent6">
                    <a:lumMod val="50000"/>
                  </a:schemeClr>
                </a:solidFill>
              </a:rPr>
              <a:t>supervision</a:t>
            </a:r>
          </a:p>
          <a:p>
            <a:pPr marL="352425" lvl="2" indent="-352425">
              <a:buFont typeface="Arial" panose="020B0604020202020204" pitchFamily="34" charset="0"/>
              <a:buChar char="•"/>
              <a:defRPr/>
            </a:pPr>
            <a:r>
              <a:rPr lang="fr-FR" sz="2100" dirty="0" smtClean="0">
                <a:solidFill>
                  <a:schemeClr val="accent5">
                    <a:lumMod val="50000"/>
                  </a:schemeClr>
                </a:solidFill>
              </a:rPr>
              <a:t>Contrôles </a:t>
            </a:r>
            <a:r>
              <a:rPr lang="fr-FR" sz="2100" dirty="0">
                <a:solidFill>
                  <a:schemeClr val="accent5">
                    <a:lumMod val="50000"/>
                  </a:schemeClr>
                </a:solidFill>
              </a:rPr>
              <a:t>de la qualité à l’aide des logiciels utilisés (ENA</a:t>
            </a:r>
            <a:r>
              <a:rPr lang="fr-FR" sz="2100" dirty="0" smtClean="0">
                <a:solidFill>
                  <a:schemeClr val="accent5">
                    <a:lumMod val="50000"/>
                  </a:schemeClr>
                </a:solidFill>
              </a:rPr>
              <a:t>)</a:t>
            </a:r>
          </a:p>
          <a:p>
            <a:pPr marL="352425" lvl="2" indent="-352425">
              <a:buFont typeface="Arial" panose="020B0604020202020204" pitchFamily="34" charset="0"/>
              <a:buChar char="•"/>
              <a:defRPr/>
            </a:pPr>
            <a:r>
              <a:rPr lang="fr-FR" sz="2100" dirty="0" smtClean="0">
                <a:solidFill>
                  <a:schemeClr val="accent4">
                    <a:lumMod val="75000"/>
                  </a:schemeClr>
                </a:solidFill>
              </a:rPr>
              <a:t>Utilisation </a:t>
            </a:r>
            <a:r>
              <a:rPr lang="fr-FR" sz="2100" dirty="0">
                <a:solidFill>
                  <a:schemeClr val="accent4">
                    <a:lumMod val="75000"/>
                  </a:schemeClr>
                </a:solidFill>
              </a:rPr>
              <a:t>d’une fourchette plus large pour certaines variables </a:t>
            </a:r>
          </a:p>
        </p:txBody>
      </p:sp>
      <p:sp>
        <p:nvSpPr>
          <p:cNvPr id="6" name="Rectangle 5"/>
          <p:cNvSpPr/>
          <p:nvPr/>
        </p:nvSpPr>
        <p:spPr>
          <a:xfrm>
            <a:off x="125412" y="1997547"/>
            <a:ext cx="5120640" cy="461665"/>
          </a:xfrm>
          <a:prstGeom prst="rect">
            <a:avLst/>
          </a:prstGeom>
        </p:spPr>
        <p:txBody>
          <a:bodyPr wrap="square">
            <a:spAutoFit/>
          </a:bodyPr>
          <a:lstStyle/>
          <a:p>
            <a:pPr>
              <a:defRPr/>
            </a:pPr>
            <a:r>
              <a:rPr lang="fr-FR" sz="2400" dirty="0">
                <a:solidFill>
                  <a:srgbClr val="C00000"/>
                </a:solidFill>
              </a:rPr>
              <a:t>Problèmes récurrents </a:t>
            </a:r>
          </a:p>
        </p:txBody>
      </p:sp>
      <p:sp>
        <p:nvSpPr>
          <p:cNvPr id="9" name="Rectangle 8"/>
          <p:cNvSpPr/>
          <p:nvPr/>
        </p:nvSpPr>
        <p:spPr>
          <a:xfrm>
            <a:off x="125412" y="2412463"/>
            <a:ext cx="8373542" cy="1631216"/>
          </a:xfrm>
          <a:prstGeom prst="rect">
            <a:avLst/>
          </a:prstGeom>
        </p:spPr>
        <p:txBody>
          <a:bodyPr wrap="square">
            <a:spAutoFit/>
          </a:bodyPr>
          <a:lstStyle/>
          <a:p>
            <a:pPr marL="352425" lvl="1" indent="-352425">
              <a:buFont typeface="Arial" panose="020B0604020202020204" pitchFamily="34" charset="0"/>
              <a:buChar char="•"/>
              <a:defRPr/>
            </a:pPr>
            <a:r>
              <a:rPr lang="fr-FR" sz="2000" dirty="0">
                <a:solidFill>
                  <a:srgbClr val="0070C0"/>
                </a:solidFill>
              </a:rPr>
              <a:t>Pendant les enquêtes anthropométriques : </a:t>
            </a:r>
          </a:p>
          <a:p>
            <a:pPr marL="809625" lvl="2" indent="-352425">
              <a:buFont typeface="Wingdings" panose="05000000000000000000" pitchFamily="2" charset="2"/>
              <a:buChar char="Ø"/>
              <a:defRPr/>
            </a:pPr>
            <a:r>
              <a:rPr lang="fr-FR" i="1" dirty="0"/>
              <a:t>Estimation de l’âge </a:t>
            </a:r>
          </a:p>
          <a:p>
            <a:pPr marL="809625" lvl="2" indent="-352425">
              <a:buFont typeface="Wingdings" panose="05000000000000000000" pitchFamily="2" charset="2"/>
              <a:buChar char="Ø"/>
              <a:defRPr/>
            </a:pPr>
            <a:r>
              <a:rPr lang="fr-FR" i="1" dirty="0"/>
              <a:t>Qualité des mesures anthropométriques</a:t>
            </a:r>
          </a:p>
          <a:p>
            <a:pPr marL="352425" lvl="1" indent="-352425">
              <a:buFont typeface="Arial" panose="020B0604020202020204" pitchFamily="34" charset="0"/>
              <a:buChar char="•"/>
              <a:defRPr/>
            </a:pPr>
            <a:r>
              <a:rPr lang="fr-FR" sz="2000" dirty="0">
                <a:solidFill>
                  <a:schemeClr val="accent6">
                    <a:lumMod val="50000"/>
                  </a:schemeClr>
                </a:solidFill>
              </a:rPr>
              <a:t>Tenue des registres d’activité</a:t>
            </a:r>
          </a:p>
          <a:p>
            <a:pPr marL="352425" lvl="1" indent="-352425">
              <a:buFont typeface="Arial" panose="020B0604020202020204" pitchFamily="34" charset="0"/>
              <a:buChar char="•"/>
              <a:defRPr/>
            </a:pPr>
            <a:r>
              <a:rPr lang="fr-FR" sz="2000" dirty="0">
                <a:solidFill>
                  <a:schemeClr val="accent4">
                    <a:lumMod val="50000"/>
                  </a:schemeClr>
                </a:solidFill>
              </a:rPr>
              <a:t>Complétude/promptitude des rapports statistiques</a:t>
            </a:r>
          </a:p>
        </p:txBody>
      </p:sp>
      <p:sp>
        <p:nvSpPr>
          <p:cNvPr id="11" name="Rectangle 10"/>
          <p:cNvSpPr/>
          <p:nvPr/>
        </p:nvSpPr>
        <p:spPr>
          <a:xfrm>
            <a:off x="125412" y="4206622"/>
            <a:ext cx="2903359" cy="461665"/>
          </a:xfrm>
          <a:prstGeom prst="rect">
            <a:avLst/>
          </a:prstGeom>
        </p:spPr>
        <p:txBody>
          <a:bodyPr wrap="none">
            <a:spAutoFit/>
          </a:bodyPr>
          <a:lstStyle/>
          <a:p>
            <a:pPr marL="258366" lvl="1" indent="-258366">
              <a:defRPr/>
            </a:pPr>
            <a:r>
              <a:rPr lang="fr-FR" sz="2400" dirty="0">
                <a:solidFill>
                  <a:srgbClr val="0070C0"/>
                </a:solidFill>
              </a:rPr>
              <a:t>Mesures </a:t>
            </a:r>
            <a:r>
              <a:rPr lang="fr-FR" sz="2400" dirty="0" smtClean="0">
                <a:solidFill>
                  <a:srgbClr val="0070C0"/>
                </a:solidFill>
              </a:rPr>
              <a:t>correctives</a:t>
            </a:r>
            <a:endParaRPr lang="fr-FR" sz="2400" dirty="0">
              <a:solidFill>
                <a:srgbClr val="0070C0"/>
              </a:solidFill>
            </a:endParaRPr>
          </a:p>
        </p:txBody>
      </p:sp>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597" y="1204968"/>
            <a:ext cx="610311" cy="539170"/>
          </a:xfrm>
          <a:prstGeom prst="rect">
            <a:avLst/>
          </a:prstGeom>
        </p:spPr>
      </p:pic>
    </p:spTree>
    <p:extLst>
      <p:ext uri="{BB962C8B-B14F-4D97-AF65-F5344CB8AC3E}">
        <p14:creationId xmlns:p14="http://schemas.microsoft.com/office/powerpoint/2010/main" val="260256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checkerboard(across)">
                                      <p:cBhvr>
                                        <p:cTn id="27" dur="500"/>
                                        <p:tgtEl>
                                          <p:spTgt spid="9">
                                            <p:txEl>
                                              <p:pRg st="0" end="0"/>
                                            </p:txEl>
                                          </p:spTgt>
                                        </p:tgtEl>
                                      </p:cBhvr>
                                    </p:animEffect>
                                  </p:child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checkerboard(across)">
                                      <p:cBhvr>
                                        <p:cTn id="31" dur="500"/>
                                        <p:tgtEl>
                                          <p:spTgt spid="9">
                                            <p:txEl>
                                              <p:pRg st="1" end="1"/>
                                            </p:txEl>
                                          </p:spTgt>
                                        </p:tgtEl>
                                      </p:cBhvr>
                                    </p:animEffect>
                                  </p:childTnLst>
                                </p:cTn>
                              </p:par>
                            </p:childTnLst>
                          </p:cTn>
                        </p:par>
                        <p:par>
                          <p:cTn id="32" fill="hold">
                            <p:stCondLst>
                              <p:cond delay="3500"/>
                            </p:stCondLst>
                            <p:childTnLst>
                              <p:par>
                                <p:cTn id="33" presetID="5" presetClass="entr" presetSubtype="10" fill="hold" nodeType="after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checkerboard(across)">
                                      <p:cBhvr>
                                        <p:cTn id="35" dur="500"/>
                                        <p:tgtEl>
                                          <p:spTgt spid="9">
                                            <p:txEl>
                                              <p:pRg st="2" end="2"/>
                                            </p:txEl>
                                          </p:spTgt>
                                        </p:tgtEl>
                                      </p:cBhvr>
                                    </p:animEffect>
                                  </p:child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checkerboard(across)">
                                      <p:cBhvr>
                                        <p:cTn id="39" dur="500"/>
                                        <p:tgtEl>
                                          <p:spTgt spid="9">
                                            <p:txEl>
                                              <p:pRg st="3" end="3"/>
                                            </p:txEl>
                                          </p:spTgt>
                                        </p:tgtEl>
                                      </p:cBhvr>
                                    </p:animEffect>
                                  </p:childTnLst>
                                </p:cTn>
                              </p:par>
                            </p:childTnLst>
                          </p:cTn>
                        </p:par>
                        <p:par>
                          <p:cTn id="40" fill="hold">
                            <p:stCondLst>
                              <p:cond delay="4500"/>
                            </p:stCondLst>
                            <p:childTnLst>
                              <p:par>
                                <p:cTn id="41" presetID="5" presetClass="entr" presetSubtype="10" fill="hold" nodeType="after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checkerboard(across)">
                                      <p:cBhvr>
                                        <p:cTn id="43" dur="500"/>
                                        <p:tgtEl>
                                          <p:spTgt spid="9">
                                            <p:txEl>
                                              <p:pRg st="4" end="4"/>
                                            </p:txEl>
                                          </p:spTgt>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par>
                          <p:cTn id="48" fill="hold">
                            <p:stCondLst>
                              <p:cond delay="5500"/>
                            </p:stCondLst>
                            <p:childTnLst>
                              <p:par>
                                <p:cTn id="49" presetID="3" presetClass="entr" presetSubtype="5" fill="hold" nodeType="after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blinds(vertical)">
                                      <p:cBhvr>
                                        <p:cTn id="51" dur="500"/>
                                        <p:tgtEl>
                                          <p:spTgt spid="5">
                                            <p:txEl>
                                              <p:pRg st="0" end="0"/>
                                            </p:txEl>
                                          </p:spTgt>
                                        </p:tgtEl>
                                      </p:cBhvr>
                                    </p:animEffect>
                                  </p:childTnLst>
                                </p:cTn>
                              </p:par>
                            </p:childTnLst>
                          </p:cTn>
                        </p:par>
                        <p:par>
                          <p:cTn id="52" fill="hold">
                            <p:stCondLst>
                              <p:cond delay="6000"/>
                            </p:stCondLst>
                            <p:childTnLst>
                              <p:par>
                                <p:cTn id="53" presetID="3" presetClass="entr" presetSubtype="5" fill="hold" nodeType="after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Effect transition="in" filter="blinds(vertical)">
                                      <p:cBhvr>
                                        <p:cTn id="55" dur="500"/>
                                        <p:tgtEl>
                                          <p:spTgt spid="5">
                                            <p:txEl>
                                              <p:pRg st="1" end="1"/>
                                            </p:txEl>
                                          </p:spTgt>
                                        </p:tgtEl>
                                      </p:cBhvr>
                                    </p:animEffect>
                                  </p:childTnLst>
                                </p:cTn>
                              </p:par>
                            </p:childTnLst>
                          </p:cTn>
                        </p:par>
                        <p:par>
                          <p:cTn id="56" fill="hold">
                            <p:stCondLst>
                              <p:cond delay="6500"/>
                            </p:stCondLst>
                            <p:childTnLst>
                              <p:par>
                                <p:cTn id="57" presetID="3" presetClass="entr" presetSubtype="5" fill="hold" nodeType="after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blinds(vertical)">
                                      <p:cBhvr>
                                        <p:cTn id="5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0814"/>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Opportunités pour garantir un SIN performant et efficace</a:t>
            </a:r>
          </a:p>
        </p:txBody>
      </p:sp>
      <p:sp>
        <p:nvSpPr>
          <p:cNvPr id="10" name="Content Placeholder 2"/>
          <p:cNvSpPr>
            <a:spLocks noGrp="1"/>
          </p:cNvSpPr>
          <p:nvPr>
            <p:ph idx="1"/>
          </p:nvPr>
        </p:nvSpPr>
        <p:spPr>
          <a:xfrm>
            <a:off x="628650" y="1449976"/>
            <a:ext cx="7886700" cy="4232367"/>
          </a:xfrm>
        </p:spPr>
        <p:txBody>
          <a:bodyPr>
            <a:noAutofit/>
          </a:bodyPr>
          <a:lstStyle/>
          <a:p>
            <a:pPr>
              <a:spcBef>
                <a:spcPts val="600"/>
              </a:spcBef>
              <a:spcAft>
                <a:spcPts val="600"/>
              </a:spcAft>
              <a:buFont typeface="Wingdings" panose="05000000000000000000" pitchFamily="2" charset="2"/>
              <a:buChar char="§"/>
            </a:pPr>
            <a:r>
              <a:rPr lang="fr-FR" altLang="en-US" sz="2400" dirty="0">
                <a:solidFill>
                  <a:schemeClr val="accent4">
                    <a:lumMod val="75000"/>
                  </a:schemeClr>
                </a:solidFill>
              </a:rPr>
              <a:t>Cadre institutionnel approprié</a:t>
            </a:r>
          </a:p>
          <a:p>
            <a:pPr>
              <a:spcBef>
                <a:spcPts val="600"/>
              </a:spcBef>
              <a:spcAft>
                <a:spcPts val="600"/>
              </a:spcAft>
              <a:buFont typeface="Wingdings" panose="05000000000000000000" pitchFamily="2" charset="2"/>
              <a:buChar char="§"/>
            </a:pPr>
            <a:r>
              <a:rPr lang="fr-FR" altLang="en-US" sz="2400" dirty="0">
                <a:solidFill>
                  <a:schemeClr val="accent6">
                    <a:lumMod val="50000"/>
                  </a:schemeClr>
                </a:solidFill>
              </a:rPr>
              <a:t>Systèmes de collecte de données efficients</a:t>
            </a:r>
          </a:p>
          <a:p>
            <a:pPr>
              <a:spcBef>
                <a:spcPts val="600"/>
              </a:spcBef>
              <a:spcAft>
                <a:spcPts val="600"/>
              </a:spcAft>
              <a:buFont typeface="Wingdings" panose="05000000000000000000" pitchFamily="2" charset="2"/>
              <a:buChar char="§"/>
            </a:pPr>
            <a:r>
              <a:rPr lang="fr-FR" altLang="en-US" sz="2400" dirty="0">
                <a:solidFill>
                  <a:schemeClr val="accent3">
                    <a:lumMod val="50000"/>
                  </a:schemeClr>
                </a:solidFill>
              </a:rPr>
              <a:t>Financement national adéquat</a:t>
            </a:r>
          </a:p>
          <a:p>
            <a:pPr>
              <a:spcBef>
                <a:spcPts val="600"/>
              </a:spcBef>
              <a:spcAft>
                <a:spcPts val="600"/>
              </a:spcAft>
              <a:buFont typeface="Wingdings" panose="05000000000000000000" pitchFamily="2" charset="2"/>
              <a:buChar char="§"/>
            </a:pPr>
            <a:r>
              <a:rPr lang="fr-FR" altLang="en-US" sz="2400" dirty="0">
                <a:solidFill>
                  <a:srgbClr val="0070C0"/>
                </a:solidFill>
              </a:rPr>
              <a:t>Développement et renforcement des capacités</a:t>
            </a:r>
          </a:p>
          <a:p>
            <a:pPr>
              <a:spcBef>
                <a:spcPts val="600"/>
              </a:spcBef>
              <a:spcAft>
                <a:spcPts val="600"/>
              </a:spcAft>
              <a:buFont typeface="Wingdings" panose="05000000000000000000" pitchFamily="2" charset="2"/>
              <a:buChar char="§"/>
            </a:pPr>
            <a:r>
              <a:rPr lang="fr-FR" altLang="en-US" sz="2400" b="1" dirty="0" smtClean="0"/>
              <a:t>Coordination</a:t>
            </a:r>
            <a:r>
              <a:rPr lang="fr-FR" altLang="en-US" sz="2400" dirty="0" smtClean="0"/>
              <a:t> </a:t>
            </a:r>
            <a:r>
              <a:rPr lang="fr-FR" altLang="en-US" sz="2400" dirty="0"/>
              <a:t>au sein du système pour assurer la multisectorialité et l’alignement des acteurs externes avec le cadre institutionnel </a:t>
            </a:r>
            <a:r>
              <a:rPr lang="fr-FR" altLang="en-US" sz="2400" dirty="0" smtClean="0"/>
              <a:t>national </a:t>
            </a:r>
            <a:r>
              <a:rPr lang="fr-FR" altLang="en-US" sz="2400" dirty="0"/>
              <a:t>et entre niveaux (central, régional et </a:t>
            </a:r>
            <a:r>
              <a:rPr lang="fr-FR" altLang="en-US" sz="2400" dirty="0" smtClean="0"/>
              <a:t>sous régional)</a:t>
            </a:r>
            <a:endParaRPr lang="fr-FR" altLang="en-US" sz="2400" dirty="0"/>
          </a:p>
          <a:p>
            <a:pPr>
              <a:spcBef>
                <a:spcPts val="600"/>
              </a:spcBef>
              <a:spcAft>
                <a:spcPts val="600"/>
              </a:spcAft>
              <a:buFont typeface="Wingdings" panose="05000000000000000000" pitchFamily="2" charset="2"/>
              <a:buChar char="§"/>
            </a:pPr>
            <a:r>
              <a:rPr lang="fr-FR" altLang="en-US" sz="2400" dirty="0">
                <a:solidFill>
                  <a:schemeClr val="accent2">
                    <a:lumMod val="50000"/>
                  </a:schemeClr>
                </a:solidFill>
              </a:rPr>
              <a:t>Diffusion et utilisation rapides de l'information</a:t>
            </a:r>
            <a:endParaRPr lang="en-US" altLang="en-US" sz="2400" dirty="0">
              <a:solidFill>
                <a:schemeClr val="accent2">
                  <a:lumMod val="50000"/>
                </a:schemeClr>
              </a:solidFill>
            </a:endParaRPr>
          </a:p>
        </p:txBody>
      </p:sp>
    </p:spTree>
    <p:extLst>
      <p:ext uri="{BB962C8B-B14F-4D97-AF65-F5344CB8AC3E}">
        <p14:creationId xmlns:p14="http://schemas.microsoft.com/office/powerpoint/2010/main" val="194374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500"/>
                                        <p:tgtEl>
                                          <p:spTgt spid="10">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wipe(left)">
                                      <p:cBhvr>
                                        <p:cTn id="31" dur="500"/>
                                        <p:tgtEl>
                                          <p:spTgt spid="10">
                                            <p:txEl>
                                              <p:pRg st="4" end="4"/>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wipe(left)">
                                      <p:cBhvr>
                                        <p:cTn id="3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Plan de la session</a:t>
            </a:r>
          </a:p>
        </p:txBody>
      </p:sp>
      <p:sp>
        <p:nvSpPr>
          <p:cNvPr id="19" name="Content Placeholder 4">
            <a:extLst>
              <a:ext uri="{FF2B5EF4-FFF2-40B4-BE49-F238E27FC236}">
                <a16:creationId xmlns="" xmlns:a16="http://schemas.microsoft.com/office/drawing/2014/main" id="{7C3497A5-086B-A04D-8D6D-39A4367DF080}"/>
              </a:ext>
            </a:extLst>
          </p:cNvPr>
          <p:cNvSpPr>
            <a:spLocks noGrp="1"/>
          </p:cNvSpPr>
          <p:nvPr>
            <p:ph idx="1"/>
          </p:nvPr>
        </p:nvSpPr>
        <p:spPr>
          <a:xfrm>
            <a:off x="542114" y="1377991"/>
            <a:ext cx="7886700" cy="4750666"/>
          </a:xfrm>
        </p:spPr>
        <p:txBody>
          <a:bodyPr>
            <a:noAutofit/>
          </a:bodyPr>
          <a:lstStyle/>
          <a:p>
            <a:pPr>
              <a:spcBef>
                <a:spcPts val="600"/>
              </a:spcBef>
            </a:pPr>
            <a:r>
              <a:rPr lang="fr-FR" sz="2400" b="1" dirty="0" smtClean="0">
                <a:solidFill>
                  <a:schemeClr val="accent1">
                    <a:lumMod val="50000"/>
                  </a:schemeClr>
                </a:solidFill>
              </a:rPr>
              <a:t>Définition </a:t>
            </a:r>
            <a:r>
              <a:rPr lang="fr-FR" sz="2400" b="1" dirty="0">
                <a:solidFill>
                  <a:schemeClr val="accent1">
                    <a:lumMod val="50000"/>
                  </a:schemeClr>
                </a:solidFill>
              </a:rPr>
              <a:t>et objectifs d’un Système d’Information pour la Nutrition</a:t>
            </a:r>
          </a:p>
          <a:p>
            <a:pPr>
              <a:spcBef>
                <a:spcPts val="600"/>
              </a:spcBef>
            </a:pPr>
            <a:r>
              <a:rPr lang="fr-FR" sz="2400" b="1" dirty="0">
                <a:solidFill>
                  <a:schemeClr val="tx2">
                    <a:lumMod val="50000"/>
                  </a:schemeClr>
                </a:solidFill>
              </a:rPr>
              <a:t>Mesures et indicateurs : choix, cibles et fréquence de la mesure </a:t>
            </a:r>
          </a:p>
          <a:p>
            <a:pPr>
              <a:spcBef>
                <a:spcPts val="600"/>
              </a:spcBef>
            </a:pPr>
            <a:r>
              <a:rPr lang="fr-FR" sz="2400" b="1" dirty="0">
                <a:solidFill>
                  <a:srgbClr val="0070C0"/>
                </a:solidFill>
              </a:rPr>
              <a:t>Indicateurs par secteur</a:t>
            </a:r>
          </a:p>
          <a:p>
            <a:pPr>
              <a:spcBef>
                <a:spcPts val="600"/>
              </a:spcBef>
            </a:pPr>
            <a:r>
              <a:rPr lang="fr-FR" sz="2400" b="1" dirty="0">
                <a:solidFill>
                  <a:schemeClr val="accent3">
                    <a:lumMod val="50000"/>
                  </a:schemeClr>
                </a:solidFill>
              </a:rPr>
              <a:t>Sources et méthodes de collecte</a:t>
            </a:r>
          </a:p>
          <a:p>
            <a:pPr>
              <a:spcBef>
                <a:spcPts val="600"/>
              </a:spcBef>
            </a:pPr>
            <a:r>
              <a:rPr lang="fr-FR" sz="2400" b="1" dirty="0">
                <a:solidFill>
                  <a:schemeClr val="accent6">
                    <a:lumMod val="50000"/>
                  </a:schemeClr>
                </a:solidFill>
              </a:rPr>
              <a:t>Analyse et interprétation des données et partage des résultats</a:t>
            </a:r>
          </a:p>
          <a:p>
            <a:pPr>
              <a:spcBef>
                <a:spcPts val="600"/>
              </a:spcBef>
            </a:pPr>
            <a:r>
              <a:rPr lang="fr-FR" sz="2400" b="1" dirty="0">
                <a:solidFill>
                  <a:schemeClr val="accent4">
                    <a:lumMod val="75000"/>
                  </a:schemeClr>
                </a:solidFill>
              </a:rPr>
              <a:t>Défis et opportunités</a:t>
            </a:r>
          </a:p>
          <a:p>
            <a:pPr>
              <a:spcBef>
                <a:spcPts val="600"/>
              </a:spcBef>
            </a:pPr>
            <a:r>
              <a:rPr lang="fr-FR" sz="2400" b="1" dirty="0">
                <a:solidFill>
                  <a:schemeClr val="accent5">
                    <a:lumMod val="75000"/>
                  </a:schemeClr>
                </a:solidFill>
              </a:rPr>
              <a:t>Systèmes d’information pour la nutrition existants et </a:t>
            </a:r>
            <a:r>
              <a:rPr lang="fr-FR" sz="2400" b="1" dirty="0" smtClean="0">
                <a:solidFill>
                  <a:schemeClr val="accent5">
                    <a:lumMod val="75000"/>
                  </a:schemeClr>
                </a:solidFill>
              </a:rPr>
              <a:t>opérationnels </a:t>
            </a:r>
            <a:r>
              <a:rPr lang="fr-FR" sz="2400" b="1" dirty="0">
                <a:solidFill>
                  <a:schemeClr val="accent5">
                    <a:lumMod val="75000"/>
                  </a:schemeClr>
                </a:solidFill>
              </a:rPr>
              <a:t>sur le plan pratique</a:t>
            </a:r>
          </a:p>
        </p:txBody>
      </p:sp>
    </p:spTree>
    <p:extLst>
      <p:ext uri="{BB962C8B-B14F-4D97-AF65-F5344CB8AC3E}">
        <p14:creationId xmlns:p14="http://schemas.microsoft.com/office/powerpoint/2010/main" val="32561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5" fill="hold"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vertical)">
                                      <p:cBhvr>
                                        <p:cTn id="15" dur="500"/>
                                        <p:tgtEl>
                                          <p:spTgt spid="19">
                                            <p:txEl>
                                              <p:pRg st="0" end="0"/>
                                            </p:txEl>
                                          </p:spTgt>
                                        </p:tgtEl>
                                      </p:cBhvr>
                                    </p:animEffect>
                                  </p:childTnLst>
                                </p:cTn>
                              </p:par>
                            </p:childTnLst>
                          </p:cTn>
                        </p:par>
                        <p:par>
                          <p:cTn id="16" fill="hold">
                            <p:stCondLst>
                              <p:cond delay="1500"/>
                            </p:stCondLst>
                            <p:childTnLst>
                              <p:par>
                                <p:cTn id="17" presetID="14" presetClass="entr" presetSubtype="5" fill="hold" nodeType="after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randombar(vertical)">
                                      <p:cBhvr>
                                        <p:cTn id="19" dur="500"/>
                                        <p:tgtEl>
                                          <p:spTgt spid="19">
                                            <p:txEl>
                                              <p:pRg st="1" end="1"/>
                                            </p:txEl>
                                          </p:spTgt>
                                        </p:tgtEl>
                                      </p:cBhvr>
                                    </p:animEffect>
                                  </p:childTnLst>
                                </p:cTn>
                              </p:par>
                            </p:childTnLst>
                          </p:cTn>
                        </p:par>
                        <p:par>
                          <p:cTn id="20" fill="hold">
                            <p:stCondLst>
                              <p:cond delay="2000"/>
                            </p:stCondLst>
                            <p:childTnLst>
                              <p:par>
                                <p:cTn id="21" presetID="14" presetClass="entr" presetSubtype="5"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randombar(vertical)">
                                      <p:cBhvr>
                                        <p:cTn id="23" dur="500"/>
                                        <p:tgtEl>
                                          <p:spTgt spid="19">
                                            <p:txEl>
                                              <p:pRg st="2" end="2"/>
                                            </p:txEl>
                                          </p:spTgt>
                                        </p:tgtEl>
                                      </p:cBhvr>
                                    </p:animEffect>
                                  </p:childTnLst>
                                </p:cTn>
                              </p:par>
                            </p:childTnLst>
                          </p:cTn>
                        </p:par>
                        <p:par>
                          <p:cTn id="24" fill="hold">
                            <p:stCondLst>
                              <p:cond delay="2500"/>
                            </p:stCondLst>
                            <p:childTnLst>
                              <p:par>
                                <p:cTn id="25" presetID="14" presetClass="entr" presetSubtype="5" fill="hold" nodeType="after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randombar(vertical)">
                                      <p:cBhvr>
                                        <p:cTn id="27" dur="500"/>
                                        <p:tgtEl>
                                          <p:spTgt spid="19">
                                            <p:txEl>
                                              <p:pRg st="3" end="3"/>
                                            </p:txEl>
                                          </p:spTgt>
                                        </p:tgtEl>
                                      </p:cBhvr>
                                    </p:animEffect>
                                  </p:childTnLst>
                                </p:cTn>
                              </p:par>
                            </p:childTnLst>
                          </p:cTn>
                        </p:par>
                        <p:par>
                          <p:cTn id="28" fill="hold">
                            <p:stCondLst>
                              <p:cond delay="3000"/>
                            </p:stCondLst>
                            <p:childTnLst>
                              <p:par>
                                <p:cTn id="29" presetID="14" presetClass="entr" presetSubtype="5" fill="hold" nodeType="after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randombar(vertical)">
                                      <p:cBhvr>
                                        <p:cTn id="31" dur="500"/>
                                        <p:tgtEl>
                                          <p:spTgt spid="19">
                                            <p:txEl>
                                              <p:pRg st="4" end="4"/>
                                            </p:txEl>
                                          </p:spTgt>
                                        </p:tgtEl>
                                      </p:cBhvr>
                                    </p:animEffect>
                                  </p:childTnLst>
                                </p:cTn>
                              </p:par>
                            </p:childTnLst>
                          </p:cTn>
                        </p:par>
                        <p:par>
                          <p:cTn id="32" fill="hold">
                            <p:stCondLst>
                              <p:cond delay="3500"/>
                            </p:stCondLst>
                            <p:childTnLst>
                              <p:par>
                                <p:cTn id="33" presetID="14" presetClass="entr" presetSubtype="5" fill="hold" nodeType="afterEffect">
                                  <p:stCondLst>
                                    <p:cond delay="0"/>
                                  </p:stCondLst>
                                  <p:childTnLst>
                                    <p:set>
                                      <p:cBhvr>
                                        <p:cTn id="34" dur="1" fill="hold">
                                          <p:stCondLst>
                                            <p:cond delay="0"/>
                                          </p:stCondLst>
                                        </p:cTn>
                                        <p:tgtEl>
                                          <p:spTgt spid="19">
                                            <p:txEl>
                                              <p:pRg st="5" end="5"/>
                                            </p:txEl>
                                          </p:spTgt>
                                        </p:tgtEl>
                                        <p:attrNameLst>
                                          <p:attrName>style.visibility</p:attrName>
                                        </p:attrNameLst>
                                      </p:cBhvr>
                                      <p:to>
                                        <p:strVal val="visible"/>
                                      </p:to>
                                    </p:set>
                                    <p:animEffect transition="in" filter="randombar(vertical)">
                                      <p:cBhvr>
                                        <p:cTn id="35" dur="500"/>
                                        <p:tgtEl>
                                          <p:spTgt spid="19">
                                            <p:txEl>
                                              <p:pRg st="5" end="5"/>
                                            </p:txEl>
                                          </p:spTgt>
                                        </p:tgtEl>
                                      </p:cBhvr>
                                    </p:animEffect>
                                  </p:childTnLst>
                                </p:cTn>
                              </p:par>
                            </p:childTnLst>
                          </p:cTn>
                        </p:par>
                        <p:par>
                          <p:cTn id="36" fill="hold">
                            <p:stCondLst>
                              <p:cond delay="4000"/>
                            </p:stCondLst>
                            <p:childTnLst>
                              <p:par>
                                <p:cTn id="37" presetID="14" presetClass="entr" presetSubtype="5" fill="hold" nodeType="after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animEffect transition="in" filter="randombar(vertical)">
                                      <p:cBhvr>
                                        <p:cTn id="39"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83" y="2274657"/>
            <a:ext cx="7907915" cy="3784061"/>
          </a:xfrm>
          <a:prstGeom prst="rect">
            <a:avLst/>
          </a:prstGeom>
        </p:spPr>
      </p:pic>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Études de cas</a:t>
            </a:r>
            <a:endParaRPr lang="fr-FR" sz="2800" b="1" cap="small" dirty="0">
              <a:solidFill>
                <a:srgbClr val="FFFFFF"/>
              </a:solidFill>
            </a:endParaRPr>
          </a:p>
        </p:txBody>
      </p:sp>
      <p:sp>
        <p:nvSpPr>
          <p:cNvPr id="2" name="Rectangle 1"/>
          <p:cNvSpPr/>
          <p:nvPr/>
        </p:nvSpPr>
        <p:spPr>
          <a:xfrm>
            <a:off x="337783" y="1215924"/>
            <a:ext cx="8503582" cy="954107"/>
          </a:xfrm>
          <a:prstGeom prst="rect">
            <a:avLst/>
          </a:prstGeom>
        </p:spPr>
        <p:txBody>
          <a:bodyPr wrap="square">
            <a:spAutoFit/>
          </a:bodyPr>
          <a:lstStyle/>
          <a:p>
            <a:r>
              <a:rPr lang="fr-FR" altLang="en-US" sz="2800" b="1" dirty="0">
                <a:solidFill>
                  <a:schemeClr val="accent1">
                    <a:lumMod val="50000"/>
                  </a:schemeClr>
                </a:solidFill>
              </a:rPr>
              <a:t>Quelques études de cas des Systèmes d’information pour la nutrition</a:t>
            </a:r>
            <a:endParaRPr lang="fr-FR" sz="2800" b="1" dirty="0">
              <a:solidFill>
                <a:schemeClr val="accent1">
                  <a:lumMod val="50000"/>
                </a:schemeClr>
              </a:solidFill>
            </a:endParaRPr>
          </a:p>
        </p:txBody>
      </p:sp>
    </p:spTree>
    <p:extLst>
      <p:ext uri="{BB962C8B-B14F-4D97-AF65-F5344CB8AC3E}">
        <p14:creationId xmlns:p14="http://schemas.microsoft.com/office/powerpoint/2010/main" val="28456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0814"/>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Données administratives du Système d’information sanitaire</a:t>
            </a:r>
          </a:p>
        </p:txBody>
      </p:sp>
      <p:sp>
        <p:nvSpPr>
          <p:cNvPr id="2" name="Rectangle 1"/>
          <p:cNvSpPr/>
          <p:nvPr/>
        </p:nvSpPr>
        <p:spPr>
          <a:xfrm>
            <a:off x="360668" y="1474022"/>
            <a:ext cx="6282489" cy="461665"/>
          </a:xfrm>
          <a:prstGeom prst="rect">
            <a:avLst/>
          </a:prstGeom>
        </p:spPr>
        <p:txBody>
          <a:bodyPr wrap="none">
            <a:spAutoFit/>
          </a:bodyPr>
          <a:lstStyle/>
          <a:p>
            <a:r>
              <a:rPr lang="fr-FR" sz="2400" b="1" dirty="0">
                <a:solidFill>
                  <a:schemeClr val="accent1">
                    <a:lumMod val="50000"/>
                  </a:schemeClr>
                </a:solidFill>
              </a:rPr>
              <a:t>Données des programmes et des </a:t>
            </a:r>
            <a:r>
              <a:rPr lang="fr-FR" sz="2400" b="1" dirty="0" smtClean="0">
                <a:solidFill>
                  <a:schemeClr val="accent1">
                    <a:lumMod val="50000"/>
                  </a:schemeClr>
                </a:solidFill>
              </a:rPr>
              <a:t>services</a:t>
            </a:r>
            <a:endParaRPr lang="fr-FR" sz="2400" b="1" dirty="0">
              <a:solidFill>
                <a:schemeClr val="accent1">
                  <a:lumMod val="50000"/>
                </a:schemeClr>
              </a:solidFill>
            </a:endParaRPr>
          </a:p>
        </p:txBody>
      </p:sp>
      <p:sp>
        <p:nvSpPr>
          <p:cNvPr id="3" name="Rectangle 2"/>
          <p:cNvSpPr/>
          <p:nvPr/>
        </p:nvSpPr>
        <p:spPr>
          <a:xfrm>
            <a:off x="425983" y="1935687"/>
            <a:ext cx="5079467" cy="1569660"/>
          </a:xfrm>
          <a:prstGeom prst="rect">
            <a:avLst/>
          </a:prstGeom>
        </p:spPr>
        <p:txBody>
          <a:bodyPr wrap="square">
            <a:spAutoFit/>
          </a:bodyPr>
          <a:lstStyle/>
          <a:p>
            <a:pPr marL="342900" lvl="1" indent="-342900">
              <a:buFont typeface="Arial" panose="020B0604020202020204" pitchFamily="34" charset="0"/>
              <a:buChar char="•"/>
            </a:pPr>
            <a:r>
              <a:rPr lang="fr-FR" sz="2400" dirty="0">
                <a:solidFill>
                  <a:schemeClr val="accent3">
                    <a:lumMod val="50000"/>
                  </a:schemeClr>
                </a:solidFill>
              </a:rPr>
              <a:t>Santé reproductive </a:t>
            </a:r>
          </a:p>
          <a:p>
            <a:pPr marL="342900" lvl="1" indent="-342900">
              <a:buFont typeface="Arial" panose="020B0604020202020204" pitchFamily="34" charset="0"/>
              <a:buChar char="•"/>
            </a:pPr>
            <a:r>
              <a:rPr lang="fr-FR" sz="2400" dirty="0">
                <a:solidFill>
                  <a:schemeClr val="accent6">
                    <a:lumMod val="50000"/>
                  </a:schemeClr>
                </a:solidFill>
              </a:rPr>
              <a:t>Suivi de la croissance en service ou communautaire (</a:t>
            </a:r>
            <a:r>
              <a:rPr lang="fr-FR" sz="2400" dirty="0" err="1">
                <a:solidFill>
                  <a:schemeClr val="accent6">
                    <a:lumMod val="50000"/>
                  </a:schemeClr>
                </a:solidFill>
              </a:rPr>
              <a:t>WFA</a:t>
            </a:r>
            <a:r>
              <a:rPr lang="fr-FR" sz="2400" dirty="0">
                <a:solidFill>
                  <a:schemeClr val="accent6">
                    <a:lumMod val="50000"/>
                  </a:schemeClr>
                </a:solidFill>
              </a:rPr>
              <a:t>) dans les programmes de </a:t>
            </a:r>
            <a:r>
              <a:rPr lang="fr-FR" sz="2400" dirty="0" err="1">
                <a:solidFill>
                  <a:schemeClr val="accent6">
                    <a:lumMod val="50000"/>
                  </a:schemeClr>
                </a:solidFill>
              </a:rPr>
              <a:t>SMI</a:t>
            </a:r>
            <a:endParaRPr lang="fr-FR" dirty="0">
              <a:solidFill>
                <a:schemeClr val="accent6">
                  <a:lumMod val="50000"/>
                </a:schemeClr>
              </a:solidFill>
            </a:endParaRPr>
          </a:p>
        </p:txBody>
      </p:sp>
      <p:sp>
        <p:nvSpPr>
          <p:cNvPr id="5" name="Rectangle 4"/>
          <p:cNvSpPr/>
          <p:nvPr/>
        </p:nvSpPr>
        <p:spPr>
          <a:xfrm>
            <a:off x="360668" y="3635046"/>
            <a:ext cx="2553904" cy="461665"/>
          </a:xfrm>
          <a:prstGeom prst="rect">
            <a:avLst/>
          </a:prstGeom>
        </p:spPr>
        <p:txBody>
          <a:bodyPr wrap="none">
            <a:spAutoFit/>
          </a:bodyPr>
          <a:lstStyle/>
          <a:p>
            <a:r>
              <a:rPr lang="fr-FR" sz="2400" b="1" dirty="0">
                <a:solidFill>
                  <a:schemeClr val="accent3">
                    <a:lumMod val="50000"/>
                  </a:schemeClr>
                </a:solidFill>
              </a:rPr>
              <a:t>Limites et biais </a:t>
            </a:r>
            <a:endParaRPr lang="fr-FR" dirty="0">
              <a:solidFill>
                <a:schemeClr val="accent3">
                  <a:lumMod val="50000"/>
                </a:schemeClr>
              </a:solidFill>
            </a:endParaRPr>
          </a:p>
        </p:txBody>
      </p:sp>
      <p:sp>
        <p:nvSpPr>
          <p:cNvPr id="8" name="Rectangle 7"/>
          <p:cNvSpPr/>
          <p:nvPr/>
        </p:nvSpPr>
        <p:spPr>
          <a:xfrm>
            <a:off x="425983" y="4226410"/>
            <a:ext cx="8208566" cy="1569660"/>
          </a:xfrm>
          <a:prstGeom prst="rect">
            <a:avLst/>
          </a:prstGeom>
        </p:spPr>
        <p:txBody>
          <a:bodyPr wrap="square">
            <a:spAutoFit/>
          </a:bodyPr>
          <a:lstStyle/>
          <a:p>
            <a:pPr marL="342900" lvl="1" indent="-342900">
              <a:buFont typeface="Arial" panose="020B0604020202020204" pitchFamily="34" charset="0"/>
              <a:buChar char="•"/>
            </a:pPr>
            <a:r>
              <a:rPr lang="fr-FR" sz="2400" dirty="0">
                <a:solidFill>
                  <a:schemeClr val="accent1">
                    <a:lumMod val="75000"/>
                  </a:schemeClr>
                </a:solidFill>
              </a:rPr>
              <a:t>Capture principalement les enfants les plus </a:t>
            </a:r>
            <a:r>
              <a:rPr lang="fr-FR" sz="2400" dirty="0" smtClean="0">
                <a:solidFill>
                  <a:schemeClr val="accent1">
                    <a:lumMod val="75000"/>
                  </a:schemeClr>
                </a:solidFill>
              </a:rPr>
              <a:t>jeunes</a:t>
            </a:r>
            <a:endParaRPr lang="fr-FR" sz="2400" dirty="0">
              <a:solidFill>
                <a:schemeClr val="accent1">
                  <a:lumMod val="75000"/>
                </a:schemeClr>
              </a:solidFill>
            </a:endParaRPr>
          </a:p>
          <a:p>
            <a:pPr marL="342900" lvl="1" indent="-342900">
              <a:buFont typeface="Arial" panose="020B0604020202020204" pitchFamily="34" charset="0"/>
              <a:buChar char="•"/>
            </a:pPr>
            <a:r>
              <a:rPr lang="fr-FR" sz="2400" dirty="0">
                <a:solidFill>
                  <a:schemeClr val="accent2">
                    <a:lumMod val="75000"/>
                  </a:schemeClr>
                </a:solidFill>
              </a:rPr>
              <a:t>La population qui fréquente les cliniques peut ne pas être </a:t>
            </a:r>
            <a:r>
              <a:rPr lang="fr-FR" sz="2400" dirty="0" smtClean="0">
                <a:solidFill>
                  <a:schemeClr val="accent2">
                    <a:lumMod val="75000"/>
                  </a:schemeClr>
                </a:solidFill>
              </a:rPr>
              <a:t>représentative</a:t>
            </a:r>
            <a:endParaRPr lang="fr-FR" sz="2400" dirty="0">
              <a:solidFill>
                <a:schemeClr val="accent2">
                  <a:lumMod val="75000"/>
                </a:schemeClr>
              </a:solidFill>
            </a:endParaRPr>
          </a:p>
          <a:p>
            <a:pPr marL="342900" lvl="1" indent="-342900">
              <a:buFont typeface="Arial" panose="020B0604020202020204" pitchFamily="34" charset="0"/>
              <a:buChar char="•"/>
            </a:pPr>
            <a:r>
              <a:rPr lang="fr-FR" sz="2400" dirty="0"/>
              <a:t>Exemple de la </a:t>
            </a:r>
            <a:r>
              <a:rPr lang="fr-FR" sz="2400" dirty="0" err="1"/>
              <a:t>PCIMA</a:t>
            </a:r>
            <a:r>
              <a:rPr lang="fr-FR" sz="2400" dirty="0"/>
              <a:t> (Suivi des admissions de la MAS)</a:t>
            </a:r>
          </a:p>
        </p:txBody>
      </p:sp>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r="28333"/>
          <a:stretch/>
        </p:blipFill>
        <p:spPr>
          <a:xfrm>
            <a:off x="5570765" y="1999738"/>
            <a:ext cx="3233609" cy="2020304"/>
          </a:xfrm>
          <a:prstGeom prst="rect">
            <a:avLst/>
          </a:prstGeom>
        </p:spPr>
      </p:pic>
    </p:spTree>
    <p:extLst>
      <p:ext uri="{BB962C8B-B14F-4D97-AF65-F5344CB8AC3E}">
        <p14:creationId xmlns:p14="http://schemas.microsoft.com/office/powerpoint/2010/main" val="405874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00"/>
                                        <p:tgtEl>
                                          <p:spTgt spid="3">
                                            <p:txEl>
                                              <p:pRg st="0" end="0"/>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5" dur="500"/>
                                        <p:tgtEl>
                                          <p:spTgt spid="8">
                                            <p:txEl>
                                              <p:pRg st="0" end="0"/>
                                            </p:txEl>
                                          </p:spTgt>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4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3690"/>
            <a:ext cx="4787677" cy="584775"/>
          </a:xfrm>
          <a:prstGeom prst="rect">
            <a:avLst/>
          </a:prstGeom>
          <a:noFill/>
        </p:spPr>
        <p:txBody>
          <a:bodyPr wrap="square" rtlCol="0">
            <a:spAutoFit/>
          </a:bodyPr>
          <a:lstStyle/>
          <a:p>
            <a:pPr defTabSz="363538">
              <a:tabLst>
                <a:tab pos="903288" algn="l"/>
                <a:tab pos="1077913" algn="l"/>
              </a:tabLst>
            </a:pPr>
            <a:r>
              <a:rPr lang="fr-FR" sz="1600" b="1" cap="small" dirty="0">
                <a:solidFill>
                  <a:srgbClr val="FFFFFF"/>
                </a:solidFill>
              </a:rPr>
              <a:t>Données administratives du système d’information  sanitaire: Cas des admissions de la MAS au Niger</a:t>
            </a:r>
          </a:p>
        </p:txBody>
      </p:sp>
      <p:pic>
        <p:nvPicPr>
          <p:cNvPr id="10" name="Content Placeholder 3" descr="A screenshot of a social media post&#10;&#10;Description automatically generated">
            <a:extLst>
              <a:ext uri="{FF2B5EF4-FFF2-40B4-BE49-F238E27FC236}">
                <a16:creationId xmlns="" xmlns:a16="http://schemas.microsoft.com/office/drawing/2014/main" id="{21C26E8C-35A8-0544-9CF6-F2B0437F67AE}"/>
              </a:ext>
            </a:extLst>
          </p:cNvPr>
          <p:cNvPicPr>
            <a:picLocks noGrp="1"/>
          </p:cNvPicPr>
          <p:nvPr>
            <p:ph idx="1"/>
          </p:nvPr>
        </p:nvPicPr>
        <p:blipFill>
          <a:blip r:embed="rId5"/>
          <a:stretch>
            <a:fillRect/>
          </a:stretch>
        </p:blipFill>
        <p:spPr>
          <a:xfrm>
            <a:off x="902969" y="1214846"/>
            <a:ext cx="7759775" cy="4990012"/>
          </a:xfrm>
          <a:prstGeom prst="rect">
            <a:avLst/>
          </a:prstGeom>
        </p:spPr>
      </p:pic>
    </p:spTree>
    <p:extLst>
      <p:ext uri="{BB962C8B-B14F-4D97-AF65-F5344CB8AC3E}">
        <p14:creationId xmlns:p14="http://schemas.microsoft.com/office/powerpoint/2010/main" val="32814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63877"/>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Caractéristiques d’un Systèmes d’alerte précoce </a:t>
            </a:r>
          </a:p>
        </p:txBody>
      </p:sp>
      <p:sp>
        <p:nvSpPr>
          <p:cNvPr id="10" name="Content Placeholder 2"/>
          <p:cNvSpPr>
            <a:spLocks noGrp="1"/>
          </p:cNvSpPr>
          <p:nvPr>
            <p:ph idx="1"/>
          </p:nvPr>
        </p:nvSpPr>
        <p:spPr>
          <a:xfrm>
            <a:off x="113467" y="3093527"/>
            <a:ext cx="4831068" cy="2867006"/>
          </a:xfrm>
          <a:noFill/>
        </p:spPr>
        <p:txBody>
          <a:bodyPr>
            <a:noAutofit/>
          </a:bodyPr>
          <a:lstStyle/>
          <a:p>
            <a:pPr>
              <a:lnSpc>
                <a:spcPct val="100000"/>
              </a:lnSpc>
              <a:spcBef>
                <a:spcPts val="0"/>
              </a:spcBef>
              <a:spcAft>
                <a:spcPts val="450"/>
              </a:spcAft>
            </a:pPr>
            <a:r>
              <a:rPr lang="fr-FR" sz="2400" dirty="0" smtClean="0">
                <a:solidFill>
                  <a:schemeClr val="accent1">
                    <a:lumMod val="50000"/>
                  </a:schemeClr>
                </a:solidFill>
              </a:rPr>
              <a:t>Les </a:t>
            </a:r>
            <a:r>
              <a:rPr lang="fr-FR" sz="2400" dirty="0">
                <a:solidFill>
                  <a:schemeClr val="accent1">
                    <a:lumMod val="50000"/>
                  </a:schemeClr>
                </a:solidFill>
              </a:rPr>
              <a:t>SAP sont liés à </a:t>
            </a:r>
            <a:r>
              <a:rPr lang="fr-FR" sz="2400" b="1" dirty="0">
                <a:solidFill>
                  <a:schemeClr val="accent1">
                    <a:lumMod val="50000"/>
                  </a:schemeClr>
                </a:solidFill>
              </a:rPr>
              <a:t>la préparation et la planification d'urgence et aux interventions préventives</a:t>
            </a:r>
            <a:endParaRPr lang="x-none" sz="2400" b="1" dirty="0">
              <a:solidFill>
                <a:schemeClr val="accent1">
                  <a:lumMod val="50000"/>
                </a:schemeClr>
              </a:solidFill>
            </a:endParaRPr>
          </a:p>
          <a:p>
            <a:pPr>
              <a:lnSpc>
                <a:spcPct val="100000"/>
              </a:lnSpc>
              <a:spcBef>
                <a:spcPts val="0"/>
              </a:spcBef>
              <a:spcAft>
                <a:spcPts val="450"/>
              </a:spcAft>
            </a:pPr>
            <a:r>
              <a:rPr lang="fr-FR" sz="2400" dirty="0">
                <a:solidFill>
                  <a:schemeClr val="accent6">
                    <a:lumMod val="50000"/>
                  </a:schemeClr>
                </a:solidFill>
              </a:rPr>
              <a:t>Sont principalement utilisés </a:t>
            </a:r>
            <a:r>
              <a:rPr lang="fr-FR" sz="2400" b="1" dirty="0">
                <a:solidFill>
                  <a:schemeClr val="accent6">
                    <a:lumMod val="50000"/>
                  </a:schemeClr>
                </a:solidFill>
              </a:rPr>
              <a:t>pour prédire une crise</a:t>
            </a:r>
            <a:r>
              <a:rPr lang="fr-FR" sz="2400" dirty="0">
                <a:solidFill>
                  <a:schemeClr val="accent6">
                    <a:lumMod val="50000"/>
                  </a:schemeClr>
                </a:solidFill>
              </a:rPr>
              <a:t>, plutôt que pour évaluer les besoins</a:t>
            </a:r>
            <a:endParaRPr lang="x-none" sz="2400" dirty="0">
              <a:solidFill>
                <a:schemeClr val="accent6">
                  <a:lumMod val="50000"/>
                </a:schemeClr>
              </a:solidFill>
            </a:endParaRPr>
          </a:p>
          <a:p>
            <a:pPr marL="0" indent="0">
              <a:lnSpc>
                <a:spcPct val="100000"/>
              </a:lnSpc>
              <a:spcBef>
                <a:spcPts val="0"/>
              </a:spcBef>
              <a:spcAft>
                <a:spcPts val="450"/>
              </a:spcAft>
              <a:buNone/>
              <a:defRPr/>
            </a:pPr>
            <a:endParaRPr lang="fr-FR" altLang="en-US" sz="1800" dirty="0"/>
          </a:p>
        </p:txBody>
      </p:sp>
      <p:sp>
        <p:nvSpPr>
          <p:cNvPr id="2" name="Rectangle 1"/>
          <p:cNvSpPr/>
          <p:nvPr/>
        </p:nvSpPr>
        <p:spPr>
          <a:xfrm>
            <a:off x="215065" y="1418682"/>
            <a:ext cx="1594685" cy="1200329"/>
          </a:xfrm>
          <a:prstGeom prst="rect">
            <a:avLst/>
          </a:prstGeom>
        </p:spPr>
        <p:txBody>
          <a:bodyPr wrap="square">
            <a:spAutoFit/>
          </a:bodyPr>
          <a:lstStyle/>
          <a:p>
            <a:pPr algn="ctr"/>
            <a:r>
              <a:rPr lang="fr-FR" sz="2400" b="1" dirty="0" smtClean="0"/>
              <a:t>Système d’alerte </a:t>
            </a:r>
            <a:r>
              <a:rPr lang="fr-FR" sz="2400" b="1" dirty="0"/>
              <a:t>précoce </a:t>
            </a:r>
          </a:p>
        </p:txBody>
      </p:sp>
      <p:sp>
        <p:nvSpPr>
          <p:cNvPr id="3" name="Rectangle 2"/>
          <p:cNvSpPr/>
          <p:nvPr/>
        </p:nvSpPr>
        <p:spPr>
          <a:xfrm>
            <a:off x="3181350" y="1418682"/>
            <a:ext cx="5828506" cy="1200329"/>
          </a:xfrm>
          <a:prstGeom prst="rect">
            <a:avLst/>
          </a:prstGeom>
        </p:spPr>
        <p:txBody>
          <a:bodyPr wrap="square">
            <a:spAutoFit/>
          </a:bodyPr>
          <a:lstStyle/>
          <a:p>
            <a:pPr>
              <a:spcAft>
                <a:spcPts val="450"/>
              </a:spcAft>
            </a:pPr>
            <a:r>
              <a:rPr lang="fr-FR" sz="2400" b="1" dirty="0">
                <a:solidFill>
                  <a:srgbClr val="0070C0"/>
                </a:solidFill>
              </a:rPr>
              <a:t>Système de collecte et d’interprétation continues de l'information alimentaire, nutritionnelle et contextuelle</a:t>
            </a:r>
            <a:endParaRPr lang="fr-FR" sz="2400" b="1" i="1" dirty="0">
              <a:solidFill>
                <a:srgbClr val="0070C0"/>
              </a:solidFill>
            </a:endParaRPr>
          </a:p>
        </p:txBody>
      </p:sp>
      <p:sp>
        <p:nvSpPr>
          <p:cNvPr id="5" name="Flèche droite 4"/>
          <p:cNvSpPr/>
          <p:nvPr/>
        </p:nvSpPr>
        <p:spPr>
          <a:xfrm>
            <a:off x="2133600" y="1723571"/>
            <a:ext cx="742950" cy="59055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888" y="3093527"/>
            <a:ext cx="4010968" cy="2663533"/>
          </a:xfrm>
          <a:prstGeom prst="rect">
            <a:avLst/>
          </a:prstGeom>
        </p:spPr>
      </p:pic>
    </p:spTree>
    <p:extLst>
      <p:ext uri="{BB962C8B-B14F-4D97-AF65-F5344CB8AC3E}">
        <p14:creationId xmlns:p14="http://schemas.microsoft.com/office/powerpoint/2010/main" val="187341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dissolve">
                                      <p:cBhvr>
                                        <p:cTn id="3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err="1" smtClean="0">
                <a:solidFill>
                  <a:srgbClr val="FFFFFF"/>
                </a:solidFill>
              </a:rPr>
              <a:t>SAP</a:t>
            </a:r>
            <a:r>
              <a:rPr lang="fr-FR" sz="2800" b="1" cap="small" dirty="0" smtClean="0">
                <a:solidFill>
                  <a:srgbClr val="FFFFFF"/>
                </a:solidFill>
              </a:rPr>
              <a:t> : </a:t>
            </a:r>
            <a:r>
              <a:rPr lang="fr-FR" sz="2800" b="1" cap="small" dirty="0">
                <a:solidFill>
                  <a:srgbClr val="FFFFFF"/>
                </a:solidFill>
              </a:rPr>
              <a:t>quelle </a:t>
            </a:r>
            <a:r>
              <a:rPr lang="fr-FR" sz="2800" b="1" cap="small" dirty="0" smtClean="0">
                <a:solidFill>
                  <a:srgbClr val="FFFFFF"/>
                </a:solidFill>
              </a:rPr>
              <a:t>information ?</a:t>
            </a:r>
            <a:endParaRPr lang="fr-FR" sz="2800" b="1" cap="small" dirty="0">
              <a:solidFill>
                <a:srgbClr val="FFFFFF"/>
              </a:solidFill>
            </a:endParaRPr>
          </a:p>
        </p:txBody>
      </p:sp>
      <p:sp>
        <p:nvSpPr>
          <p:cNvPr id="2" name="Rectangle 1"/>
          <p:cNvSpPr/>
          <p:nvPr/>
        </p:nvSpPr>
        <p:spPr>
          <a:xfrm>
            <a:off x="334695" y="2193585"/>
            <a:ext cx="9029700" cy="1569660"/>
          </a:xfrm>
          <a:prstGeom prst="rect">
            <a:avLst/>
          </a:prstGeom>
        </p:spPr>
        <p:txBody>
          <a:bodyPr wrap="square">
            <a:spAutoFit/>
          </a:bodyPr>
          <a:lstStyle/>
          <a:p>
            <a:pPr lvl="1" indent="-457200">
              <a:buFont typeface="Arial" panose="020B0604020202020204" pitchFamily="34" charset="0"/>
              <a:buChar char="•"/>
            </a:pPr>
            <a:r>
              <a:rPr lang="fr-FR" sz="2400" dirty="0" smtClean="0">
                <a:solidFill>
                  <a:schemeClr val="accent6">
                    <a:lumMod val="50000"/>
                  </a:schemeClr>
                </a:solidFill>
              </a:rPr>
              <a:t>La </a:t>
            </a:r>
            <a:r>
              <a:rPr lang="fr-FR" sz="2400" dirty="0">
                <a:solidFill>
                  <a:schemeClr val="accent6">
                    <a:lumMod val="50000"/>
                  </a:schemeClr>
                </a:solidFill>
              </a:rPr>
              <a:t>production agricole et </a:t>
            </a:r>
            <a:r>
              <a:rPr lang="fr-FR" sz="2400" dirty="0" smtClean="0">
                <a:solidFill>
                  <a:schemeClr val="accent6">
                    <a:lumMod val="50000"/>
                  </a:schemeClr>
                </a:solidFill>
              </a:rPr>
              <a:t>l'élevage</a:t>
            </a:r>
            <a:endParaRPr lang="fr-FR" sz="2400" dirty="0">
              <a:solidFill>
                <a:schemeClr val="accent6">
                  <a:lumMod val="50000"/>
                </a:schemeClr>
              </a:solidFill>
            </a:endParaRPr>
          </a:p>
          <a:p>
            <a:pPr lvl="1" indent="-457200">
              <a:buFont typeface="Arial" panose="020B0604020202020204" pitchFamily="34" charset="0"/>
              <a:buChar char="•"/>
            </a:pPr>
            <a:r>
              <a:rPr lang="fr-FR" sz="2400" dirty="0">
                <a:solidFill>
                  <a:schemeClr val="accent1">
                    <a:lumMod val="75000"/>
                  </a:schemeClr>
                </a:solidFill>
              </a:rPr>
              <a:t>Les </a:t>
            </a:r>
            <a:r>
              <a:rPr lang="fr-FR" sz="2400" dirty="0" smtClean="0">
                <a:solidFill>
                  <a:schemeClr val="accent1">
                    <a:lumMod val="75000"/>
                  </a:schemeClr>
                </a:solidFill>
              </a:rPr>
              <a:t>marchés</a:t>
            </a:r>
            <a:endParaRPr lang="fr-FR" sz="2400" dirty="0">
              <a:solidFill>
                <a:schemeClr val="accent1">
                  <a:lumMod val="75000"/>
                </a:schemeClr>
              </a:solidFill>
            </a:endParaRPr>
          </a:p>
          <a:p>
            <a:pPr lvl="1" indent="-457200">
              <a:buFont typeface="Arial" panose="020B0604020202020204" pitchFamily="34" charset="0"/>
              <a:buChar char="•"/>
            </a:pPr>
            <a:r>
              <a:rPr lang="fr-FR" sz="2400" dirty="0">
                <a:solidFill>
                  <a:schemeClr val="accent5">
                    <a:lumMod val="50000"/>
                  </a:schemeClr>
                </a:solidFill>
              </a:rPr>
              <a:t>Les groupes vulnérables</a:t>
            </a:r>
            <a:r>
              <a:rPr lang="fr-FR" sz="2400" dirty="0"/>
              <a:t> </a:t>
            </a:r>
          </a:p>
          <a:p>
            <a:pPr lvl="1" indent="-457200">
              <a:buFont typeface="Arial" panose="020B0604020202020204" pitchFamily="34" charset="0"/>
              <a:buChar char="•"/>
            </a:pPr>
            <a:r>
              <a:rPr lang="fr-FR" sz="2400" dirty="0">
                <a:solidFill>
                  <a:schemeClr val="accent2">
                    <a:lumMod val="50000"/>
                  </a:schemeClr>
                </a:solidFill>
              </a:rPr>
              <a:t>Situation nutritionnelle et sanitaire des </a:t>
            </a:r>
            <a:r>
              <a:rPr lang="fr-FR" sz="2400" dirty="0" smtClean="0">
                <a:solidFill>
                  <a:schemeClr val="accent2">
                    <a:lumMod val="50000"/>
                  </a:schemeClr>
                </a:solidFill>
              </a:rPr>
              <a:t>populations</a:t>
            </a:r>
            <a:endParaRPr lang="fr-FR" sz="2400" dirty="0">
              <a:solidFill>
                <a:schemeClr val="accent2">
                  <a:lumMod val="50000"/>
                </a:schemeClr>
              </a:solidFill>
            </a:endParaRPr>
          </a:p>
        </p:txBody>
      </p:sp>
      <p:sp>
        <p:nvSpPr>
          <p:cNvPr id="3" name="Rectangle 2"/>
          <p:cNvSpPr/>
          <p:nvPr/>
        </p:nvSpPr>
        <p:spPr>
          <a:xfrm>
            <a:off x="476250" y="1362588"/>
            <a:ext cx="8533606" cy="830997"/>
          </a:xfrm>
          <a:prstGeom prst="rect">
            <a:avLst/>
          </a:prstGeom>
        </p:spPr>
        <p:txBody>
          <a:bodyPr wrap="square">
            <a:spAutoFit/>
          </a:bodyPr>
          <a:lstStyle/>
          <a:p>
            <a:r>
              <a:rPr lang="fr-FR" sz="2400" dirty="0">
                <a:solidFill>
                  <a:schemeClr val="accent1">
                    <a:lumMod val="50000"/>
                  </a:schemeClr>
                </a:solidFill>
              </a:rPr>
              <a:t>La plupart des systèmes de surveillance de la sécurité alimentaire </a:t>
            </a:r>
            <a:r>
              <a:rPr lang="fr-FR" sz="2400" b="1" dirty="0">
                <a:solidFill>
                  <a:schemeClr val="accent1">
                    <a:lumMod val="50000"/>
                  </a:schemeClr>
                </a:solidFill>
              </a:rPr>
              <a:t>rassemblent des informations provenant </a:t>
            </a:r>
            <a:r>
              <a:rPr lang="fr-FR" sz="2400" dirty="0">
                <a:solidFill>
                  <a:schemeClr val="accent1">
                    <a:lumMod val="50000"/>
                  </a:schemeClr>
                </a:solidFill>
              </a:rPr>
              <a:t>de :</a:t>
            </a:r>
          </a:p>
        </p:txBody>
      </p:sp>
      <p:sp>
        <p:nvSpPr>
          <p:cNvPr id="5" name="Rectangle 4"/>
          <p:cNvSpPr/>
          <p:nvPr/>
        </p:nvSpPr>
        <p:spPr>
          <a:xfrm>
            <a:off x="334695" y="4063484"/>
            <a:ext cx="3576620" cy="461665"/>
          </a:xfrm>
          <a:prstGeom prst="rect">
            <a:avLst/>
          </a:prstGeom>
        </p:spPr>
        <p:txBody>
          <a:bodyPr wrap="none">
            <a:spAutoFit/>
          </a:bodyPr>
          <a:lstStyle/>
          <a:p>
            <a:r>
              <a:rPr lang="en-GB" sz="2400" b="1" dirty="0"/>
              <a:t>S</a:t>
            </a:r>
            <a:r>
              <a:rPr lang="x-none" sz="2400" b="1" dirty="0"/>
              <a:t>ources </a:t>
            </a:r>
            <a:r>
              <a:rPr lang="x-none" sz="2400" b="1" dirty="0" smtClean="0"/>
              <a:t>d’information</a:t>
            </a:r>
            <a:r>
              <a:rPr lang="fr-FR" sz="2400" b="1" dirty="0" smtClean="0"/>
              <a:t> </a:t>
            </a:r>
            <a:r>
              <a:rPr lang="x-none" sz="2400" b="1" dirty="0" smtClean="0"/>
              <a:t>:</a:t>
            </a:r>
            <a:endParaRPr lang="fr-FR" sz="2400" b="1" dirty="0"/>
          </a:p>
        </p:txBody>
      </p:sp>
      <p:sp>
        <p:nvSpPr>
          <p:cNvPr id="8" name="Rectangle 7"/>
          <p:cNvSpPr/>
          <p:nvPr/>
        </p:nvSpPr>
        <p:spPr>
          <a:xfrm>
            <a:off x="446350" y="4573470"/>
            <a:ext cx="8172450" cy="1323439"/>
          </a:xfrm>
          <a:prstGeom prst="rect">
            <a:avLst/>
          </a:prstGeom>
        </p:spPr>
        <p:txBody>
          <a:bodyPr wrap="square">
            <a:spAutoFit/>
          </a:bodyPr>
          <a:lstStyle/>
          <a:p>
            <a:r>
              <a:rPr lang="fr-FR" sz="2000" dirty="0" err="1" smtClean="0">
                <a:solidFill>
                  <a:schemeClr val="tx1">
                    <a:lumMod val="75000"/>
                  </a:schemeClr>
                </a:solidFill>
              </a:rPr>
              <a:t>MSP</a:t>
            </a:r>
            <a:r>
              <a:rPr lang="fr-FR" sz="2000" dirty="0" smtClean="0">
                <a:solidFill>
                  <a:schemeClr val="tx1">
                    <a:lumMod val="75000"/>
                  </a:schemeClr>
                </a:solidFill>
              </a:rPr>
              <a:t>, </a:t>
            </a:r>
            <a:r>
              <a:rPr lang="fr-FR" sz="2000" dirty="0" err="1" smtClean="0">
                <a:solidFill>
                  <a:schemeClr val="tx1">
                    <a:lumMod val="75000"/>
                  </a:schemeClr>
                </a:solidFill>
              </a:rPr>
              <a:t>MAG</a:t>
            </a:r>
            <a:r>
              <a:rPr lang="fr-FR" sz="2000" dirty="0" smtClean="0">
                <a:solidFill>
                  <a:schemeClr val="tx1">
                    <a:lumMod val="75000"/>
                  </a:schemeClr>
                </a:solidFill>
              </a:rPr>
              <a:t>/EL, Ministères; </a:t>
            </a:r>
            <a:r>
              <a:rPr lang="fr-FR" sz="2000" dirty="0" err="1" smtClean="0">
                <a:solidFill>
                  <a:schemeClr val="tx1">
                    <a:lumMod val="75000"/>
                  </a:schemeClr>
                </a:solidFill>
              </a:rPr>
              <a:t>PTFs</a:t>
            </a:r>
            <a:r>
              <a:rPr lang="fr-FR" sz="2000" dirty="0" smtClean="0">
                <a:solidFill>
                  <a:schemeClr val="tx1">
                    <a:lumMod val="75000"/>
                  </a:schemeClr>
                </a:solidFill>
              </a:rPr>
              <a:t> (UNICEF</a:t>
            </a:r>
            <a:r>
              <a:rPr lang="fr-FR" sz="2000" dirty="0">
                <a:solidFill>
                  <a:schemeClr val="tx1">
                    <a:lumMod val="75000"/>
                  </a:schemeClr>
                </a:solidFill>
              </a:rPr>
              <a:t>, FAO, PAM, </a:t>
            </a:r>
            <a:r>
              <a:rPr lang="fr-FR" sz="2000" dirty="0" err="1">
                <a:solidFill>
                  <a:schemeClr val="tx1">
                    <a:lumMod val="75000"/>
                  </a:schemeClr>
                </a:solidFill>
              </a:rPr>
              <a:t>WHO</a:t>
            </a:r>
            <a:r>
              <a:rPr lang="fr-FR" sz="2000" dirty="0">
                <a:solidFill>
                  <a:schemeClr val="tx1">
                    <a:lumMod val="75000"/>
                  </a:schemeClr>
                </a:solidFill>
              </a:rPr>
              <a:t>, </a:t>
            </a:r>
            <a:r>
              <a:rPr lang="fr-FR" sz="2000" dirty="0" smtClean="0">
                <a:solidFill>
                  <a:schemeClr val="tx1">
                    <a:lumMod val="75000"/>
                  </a:schemeClr>
                </a:solidFill>
              </a:rPr>
              <a:t>ONG), Cluster </a:t>
            </a:r>
            <a:r>
              <a:rPr lang="fr-FR" sz="2000" dirty="0">
                <a:solidFill>
                  <a:schemeClr val="tx1">
                    <a:lumMod val="75000"/>
                  </a:schemeClr>
                </a:solidFill>
              </a:rPr>
              <a:t>de nutrition (et santé) ou de sécurité </a:t>
            </a:r>
            <a:r>
              <a:rPr lang="fr-FR" sz="2000" dirty="0" smtClean="0">
                <a:solidFill>
                  <a:schemeClr val="tx1">
                    <a:lumMod val="75000"/>
                  </a:schemeClr>
                </a:solidFill>
              </a:rPr>
              <a:t>alimentaire, </a:t>
            </a:r>
            <a:r>
              <a:rPr lang="fr-FR" sz="2000" dirty="0" err="1" smtClean="0">
                <a:solidFill>
                  <a:schemeClr val="tx1">
                    <a:lumMod val="75000"/>
                  </a:schemeClr>
                </a:solidFill>
              </a:rPr>
              <a:t>BM</a:t>
            </a:r>
            <a:r>
              <a:rPr lang="fr-FR" sz="2000" dirty="0" smtClean="0">
                <a:solidFill>
                  <a:schemeClr val="tx1">
                    <a:lumMod val="75000"/>
                  </a:schemeClr>
                </a:solidFill>
              </a:rPr>
              <a:t>, enquêtes </a:t>
            </a:r>
            <a:r>
              <a:rPr lang="fr-FR" sz="2000" dirty="0">
                <a:solidFill>
                  <a:schemeClr val="tx1">
                    <a:lumMod val="75000"/>
                  </a:schemeClr>
                </a:solidFill>
              </a:rPr>
              <a:t>nationales ou régionales, données des </a:t>
            </a:r>
            <a:r>
              <a:rPr lang="fr-FR" sz="2000" dirty="0" smtClean="0">
                <a:solidFill>
                  <a:schemeClr val="tx1">
                    <a:lumMod val="75000"/>
                  </a:schemeClr>
                </a:solidFill>
              </a:rPr>
              <a:t>programmes, presse </a:t>
            </a:r>
            <a:r>
              <a:rPr lang="fr-FR" sz="2000" dirty="0">
                <a:solidFill>
                  <a:schemeClr val="tx1">
                    <a:lumMod val="75000"/>
                  </a:schemeClr>
                </a:solidFill>
              </a:rPr>
              <a:t>locale et </a:t>
            </a:r>
            <a:r>
              <a:rPr lang="fr-FR" sz="2000" dirty="0" smtClean="0">
                <a:solidFill>
                  <a:schemeClr val="tx1">
                    <a:lumMod val="75000"/>
                  </a:schemeClr>
                </a:solidFill>
              </a:rPr>
              <a:t>internationale, notes </a:t>
            </a:r>
            <a:r>
              <a:rPr lang="fr-FR" sz="2000" dirty="0">
                <a:solidFill>
                  <a:schemeClr val="tx1">
                    <a:lumMod val="75000"/>
                  </a:schemeClr>
                </a:solidFill>
              </a:rPr>
              <a:t>de presse des </a:t>
            </a:r>
            <a:r>
              <a:rPr lang="fr-FR" sz="2000" dirty="0" smtClean="0">
                <a:solidFill>
                  <a:schemeClr val="tx1">
                    <a:lumMod val="75000"/>
                  </a:schemeClr>
                </a:solidFill>
              </a:rPr>
              <a:t>institutions et Sites </a:t>
            </a:r>
            <a:r>
              <a:rPr lang="fr-FR" sz="2000" dirty="0">
                <a:solidFill>
                  <a:schemeClr val="tx1">
                    <a:lumMod val="75000"/>
                  </a:schemeClr>
                </a:solidFill>
              </a:rPr>
              <a:t>web </a:t>
            </a:r>
          </a:p>
        </p:txBody>
      </p:sp>
    </p:spTree>
    <p:extLst>
      <p:ext uri="{BB962C8B-B14F-4D97-AF65-F5344CB8AC3E}">
        <p14:creationId xmlns:p14="http://schemas.microsoft.com/office/powerpoint/2010/main" val="9349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left)">
                                      <p:cBhvr>
                                        <p:cTn id="31" dur="500"/>
                                        <p:tgtEl>
                                          <p:spTgt spid="2">
                                            <p:txEl>
                                              <p:pRg st="3" end="3"/>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95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Cadre intégré de classification de la sécurité alimentaire (</a:t>
            </a:r>
            <a:r>
              <a:rPr lang="fr-FR" sz="2400" b="1" cap="small" dirty="0" err="1">
                <a:solidFill>
                  <a:srgbClr val="FFFFFF"/>
                </a:solidFill>
              </a:rPr>
              <a:t>IPC</a:t>
            </a:r>
            <a:r>
              <a:rPr lang="fr-FR" sz="2400" b="1" cap="small" dirty="0">
                <a:solidFill>
                  <a:srgbClr val="FFFFFF"/>
                </a:solidFill>
              </a:rPr>
              <a:t>)</a:t>
            </a:r>
          </a:p>
        </p:txBody>
      </p:sp>
      <p:pic>
        <p:nvPicPr>
          <p:cNvPr id="11" name="Picture 3">
            <a:extLst>
              <a:ext uri="{FF2B5EF4-FFF2-40B4-BE49-F238E27FC236}">
                <a16:creationId xmlns="" xmlns:a16="http://schemas.microsoft.com/office/drawing/2014/main" id="{8E2D66E3-46CD-2F48-A066-83450035B5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1968" y="1408961"/>
            <a:ext cx="3247685" cy="4591790"/>
          </a:xfrm>
          <a:prstGeom prst="rect">
            <a:avLst/>
          </a:prstGeom>
        </p:spPr>
      </p:pic>
      <p:sp>
        <p:nvSpPr>
          <p:cNvPr id="2" name="Rectangle 1"/>
          <p:cNvSpPr/>
          <p:nvPr/>
        </p:nvSpPr>
        <p:spPr>
          <a:xfrm>
            <a:off x="145144" y="1221803"/>
            <a:ext cx="5453742" cy="830997"/>
          </a:xfrm>
          <a:prstGeom prst="rect">
            <a:avLst/>
          </a:prstGeom>
        </p:spPr>
        <p:txBody>
          <a:bodyPr wrap="square">
            <a:spAutoFit/>
          </a:bodyPr>
          <a:lstStyle/>
          <a:p>
            <a:pPr>
              <a:lnSpc>
                <a:spcPct val="120000"/>
              </a:lnSpc>
              <a:spcAft>
                <a:spcPts val="450"/>
              </a:spcAft>
            </a:pPr>
            <a:r>
              <a:rPr lang="fr-FR" sz="2000" dirty="0"/>
              <a:t>Avec l’objectif de </a:t>
            </a:r>
            <a:r>
              <a:rPr lang="fr-FR" sz="2000" b="1" dirty="0"/>
              <a:t>renforcer et d’harmoniser les systèmes de </a:t>
            </a:r>
            <a:r>
              <a:rPr lang="fr-FR" sz="2000" b="1" dirty="0" err="1"/>
              <a:t>SAP</a:t>
            </a:r>
            <a:r>
              <a:rPr lang="fr-FR" sz="2000" b="1" dirty="0"/>
              <a:t> existantes </a:t>
            </a:r>
            <a:r>
              <a:rPr lang="fr-FR" sz="2000" dirty="0"/>
              <a:t>et :</a:t>
            </a:r>
          </a:p>
        </p:txBody>
      </p:sp>
      <p:sp>
        <p:nvSpPr>
          <p:cNvPr id="3" name="Rectangle 2"/>
          <p:cNvSpPr/>
          <p:nvPr/>
        </p:nvSpPr>
        <p:spPr>
          <a:xfrm>
            <a:off x="145144" y="2089887"/>
            <a:ext cx="5130798" cy="2015936"/>
          </a:xfrm>
          <a:prstGeom prst="rect">
            <a:avLst/>
          </a:prstGeom>
        </p:spPr>
        <p:txBody>
          <a:bodyPr wrap="square">
            <a:spAutoFit/>
          </a:bodyPr>
          <a:lstStyle/>
          <a:p>
            <a:pPr marL="285750" indent="-285750">
              <a:spcBef>
                <a:spcPts val="0"/>
              </a:spcBef>
              <a:spcAft>
                <a:spcPts val="300"/>
              </a:spcAft>
              <a:buFont typeface="Arial" panose="020B0604020202020204" pitchFamily="34" charset="0"/>
              <a:buChar char="•"/>
            </a:pPr>
            <a:r>
              <a:rPr lang="fr-FR" sz="2000" b="1" dirty="0">
                <a:solidFill>
                  <a:schemeClr val="accent6">
                    <a:lumMod val="50000"/>
                  </a:schemeClr>
                </a:solidFill>
              </a:rPr>
              <a:t>Permettre la comparaison d'une situation, d'un lieu à l'autre et au fil du temps</a:t>
            </a:r>
          </a:p>
          <a:p>
            <a:pPr marL="285750" indent="-285750">
              <a:spcBef>
                <a:spcPts val="0"/>
              </a:spcBef>
              <a:spcAft>
                <a:spcPts val="300"/>
              </a:spcAft>
              <a:buFont typeface="Arial" panose="020B0604020202020204" pitchFamily="34" charset="0"/>
              <a:buChar char="•"/>
            </a:pPr>
            <a:r>
              <a:rPr lang="fr-FR" sz="2000" b="1" dirty="0">
                <a:solidFill>
                  <a:schemeClr val="accent5">
                    <a:lumMod val="50000"/>
                  </a:schemeClr>
                </a:solidFill>
              </a:rPr>
              <a:t>Augmenter la rigueur de l'analyse</a:t>
            </a:r>
          </a:p>
          <a:p>
            <a:pPr marL="285750" indent="-285750">
              <a:spcBef>
                <a:spcPts val="0"/>
              </a:spcBef>
              <a:spcAft>
                <a:spcPts val="300"/>
              </a:spcAft>
              <a:buFont typeface="Arial" panose="020B0604020202020204" pitchFamily="34" charset="0"/>
              <a:buChar char="•"/>
            </a:pPr>
            <a:r>
              <a:rPr lang="fr-FR" sz="2000" b="1" dirty="0">
                <a:solidFill>
                  <a:schemeClr val="accent4">
                    <a:lumMod val="75000"/>
                  </a:schemeClr>
                </a:solidFill>
              </a:rPr>
              <a:t>Une plus grande transparence des preuves pour étayer les constatations</a:t>
            </a:r>
            <a:endParaRPr lang="fr-FR" b="1" dirty="0">
              <a:solidFill>
                <a:schemeClr val="accent4">
                  <a:lumMod val="75000"/>
                </a:schemeClr>
              </a:solidFill>
            </a:endParaRPr>
          </a:p>
        </p:txBody>
      </p:sp>
      <p:sp>
        <p:nvSpPr>
          <p:cNvPr id="6" name="Rectangle 5"/>
          <p:cNvSpPr/>
          <p:nvPr/>
        </p:nvSpPr>
        <p:spPr>
          <a:xfrm>
            <a:off x="293916" y="4403840"/>
            <a:ext cx="5304970" cy="1754326"/>
          </a:xfrm>
          <a:prstGeom prst="rect">
            <a:avLst/>
          </a:prstGeom>
        </p:spPr>
        <p:txBody>
          <a:bodyPr wrap="square">
            <a:spAutoFit/>
          </a:bodyPr>
          <a:lstStyle/>
          <a:p>
            <a:pPr>
              <a:spcAft>
                <a:spcPts val="450"/>
              </a:spcAft>
            </a:pPr>
            <a:r>
              <a:rPr lang="fr-FR" i="1" dirty="0"/>
              <a:t>L’utilisation d’une </a:t>
            </a:r>
            <a:r>
              <a:rPr lang="fr-FR" b="1" i="1" dirty="0"/>
              <a:t>échelle commune</a:t>
            </a:r>
            <a:r>
              <a:rPr lang="fr-FR" i="1" dirty="0"/>
              <a:t>, comparable d’un pays à l’autre, contribue à faciliter l’identification des </a:t>
            </a:r>
            <a:r>
              <a:rPr lang="fr-FR" b="1" i="1" dirty="0"/>
              <a:t>interventions prioritaires</a:t>
            </a:r>
            <a:r>
              <a:rPr lang="fr-FR" i="1" dirty="0"/>
              <a:t> pour les gouvernements, bailleurs de fonds et agences, avant que les situations ne deviennent catastrophiques</a:t>
            </a:r>
          </a:p>
        </p:txBody>
      </p:sp>
    </p:spTree>
    <p:extLst>
      <p:ext uri="{BB962C8B-B14F-4D97-AF65-F5344CB8AC3E}">
        <p14:creationId xmlns:p14="http://schemas.microsoft.com/office/powerpoint/2010/main" val="308592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00"/>
                                        <p:tgtEl>
                                          <p:spTgt spid="3">
                                            <p:txEl>
                                              <p:pRg st="0" end="0"/>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down)">
                                      <p:cBhvr>
                                        <p:cTn id="31" dur="500"/>
                                        <p:tgtEl>
                                          <p:spTgt spid="3">
                                            <p:txEl>
                                              <p:pRg st="2" end="2"/>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dissolve">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err="1">
                <a:solidFill>
                  <a:srgbClr val="FFFFFF"/>
                </a:solidFill>
              </a:rPr>
              <a:t>IPC</a:t>
            </a:r>
            <a:r>
              <a:rPr lang="fr-FR" sz="2800" b="1" cap="small" dirty="0">
                <a:solidFill>
                  <a:srgbClr val="FFFFFF"/>
                </a:solidFill>
              </a:rPr>
              <a:t> (version 2019)</a:t>
            </a:r>
          </a:p>
        </p:txBody>
      </p:sp>
      <p:sp>
        <p:nvSpPr>
          <p:cNvPr id="10" name="Content Placeholder 2"/>
          <p:cNvSpPr>
            <a:spLocks noGrp="1"/>
          </p:cNvSpPr>
          <p:nvPr>
            <p:ph idx="1"/>
          </p:nvPr>
        </p:nvSpPr>
        <p:spPr>
          <a:xfrm>
            <a:off x="284266" y="1712273"/>
            <a:ext cx="3999867" cy="3616037"/>
          </a:xfrm>
        </p:spPr>
        <p:txBody>
          <a:bodyPr>
            <a:normAutofit fontScale="77500" lnSpcReduction="20000"/>
          </a:bodyPr>
          <a:lstStyle/>
          <a:p>
            <a:pPr marL="0" indent="0">
              <a:buNone/>
            </a:pPr>
            <a:r>
              <a:rPr lang="fr-FR" b="1" dirty="0" smtClean="0">
                <a:solidFill>
                  <a:schemeClr val="accent1">
                    <a:lumMod val="50000"/>
                  </a:schemeClr>
                </a:solidFill>
              </a:rPr>
              <a:t>Paramètres</a:t>
            </a:r>
            <a:endParaRPr lang="fr-FR" b="1" dirty="0">
              <a:solidFill>
                <a:schemeClr val="accent1">
                  <a:lumMod val="50000"/>
                </a:schemeClr>
              </a:solidFill>
            </a:endParaRPr>
          </a:p>
          <a:p>
            <a:r>
              <a:rPr lang="fr-FR" dirty="0">
                <a:solidFill>
                  <a:schemeClr val="accent4">
                    <a:lumMod val="75000"/>
                  </a:schemeClr>
                </a:solidFill>
              </a:rPr>
              <a:t>Premier niveau : </a:t>
            </a:r>
          </a:p>
          <a:p>
            <a:pPr lvl="1"/>
            <a:r>
              <a:rPr lang="fr-FR" dirty="0"/>
              <a:t>Consommation alimentaire</a:t>
            </a:r>
          </a:p>
          <a:p>
            <a:pPr lvl="1"/>
            <a:r>
              <a:rPr lang="fr-FR" dirty="0"/>
              <a:t>Évolution des moyens d’existence</a:t>
            </a:r>
          </a:p>
          <a:p>
            <a:r>
              <a:rPr lang="fr-FR" dirty="0">
                <a:solidFill>
                  <a:schemeClr val="accent4">
                    <a:lumMod val="75000"/>
                  </a:schemeClr>
                </a:solidFill>
              </a:rPr>
              <a:t>Deuxième niveau :</a:t>
            </a:r>
          </a:p>
          <a:p>
            <a:pPr lvl="1"/>
            <a:r>
              <a:rPr lang="fr-FR" dirty="0"/>
              <a:t>Situation nutritionnelle</a:t>
            </a:r>
          </a:p>
          <a:p>
            <a:pPr lvl="1"/>
            <a:r>
              <a:rPr lang="fr-FR" dirty="0"/>
              <a:t>Mortalité </a:t>
            </a:r>
          </a:p>
          <a:p>
            <a:r>
              <a:rPr lang="fr-FR" dirty="0">
                <a:solidFill>
                  <a:schemeClr val="accent4">
                    <a:lumMod val="75000"/>
                  </a:schemeClr>
                </a:solidFill>
              </a:rPr>
              <a:t>Troisième niveau :</a:t>
            </a:r>
          </a:p>
          <a:p>
            <a:pPr lvl="1"/>
            <a:r>
              <a:rPr lang="fr-FR" dirty="0"/>
              <a:t>Disponibilité alimentaire et accès </a:t>
            </a:r>
          </a:p>
          <a:p>
            <a:pPr lvl="1"/>
            <a:r>
              <a:rPr lang="fr-FR" dirty="0"/>
              <a:t>Vulnérabilité </a:t>
            </a:r>
          </a:p>
        </p:txBody>
      </p:sp>
      <p:pic>
        <p:nvPicPr>
          <p:cNvPr id="11" name="Picture 5">
            <a:extLst>
              <a:ext uri="{FF2B5EF4-FFF2-40B4-BE49-F238E27FC236}">
                <a16:creationId xmlns="" xmlns:a16="http://schemas.microsoft.com/office/drawing/2014/main" id="{23C0335F-2414-7241-A6AF-456E341F9F61}"/>
              </a:ext>
            </a:extLst>
          </p:cNvPr>
          <p:cNvPicPr>
            <a:picLocks noChangeAspect="1"/>
          </p:cNvPicPr>
          <p:nvPr/>
        </p:nvPicPr>
        <p:blipFill>
          <a:blip r:embed="rId5"/>
          <a:stretch>
            <a:fillRect/>
          </a:stretch>
        </p:blipFill>
        <p:spPr>
          <a:xfrm>
            <a:off x="4437856" y="1445079"/>
            <a:ext cx="4572000" cy="4105894"/>
          </a:xfrm>
          <a:prstGeom prst="rect">
            <a:avLst/>
          </a:prstGeom>
        </p:spPr>
      </p:pic>
    </p:spTree>
    <p:extLst>
      <p:ext uri="{BB962C8B-B14F-4D97-AF65-F5344CB8AC3E}">
        <p14:creationId xmlns:p14="http://schemas.microsoft.com/office/powerpoint/2010/main" val="206082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down)">
                                      <p:cBhvr>
                                        <p:cTn id="19" dur="500"/>
                                        <p:tgtEl>
                                          <p:spTgt spid="10">
                                            <p:txEl>
                                              <p:pRg st="0" end="0"/>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down)">
                                      <p:cBhvr>
                                        <p:cTn id="27" dur="500"/>
                                        <p:tgtEl>
                                          <p:spTgt spid="10">
                                            <p:txEl>
                                              <p:pRg st="2" end="2"/>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down)">
                                      <p:cBhvr>
                                        <p:cTn id="31" dur="500"/>
                                        <p:tgtEl>
                                          <p:spTgt spid="10">
                                            <p:txEl>
                                              <p:pRg st="3" end="3"/>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down)">
                                      <p:cBhvr>
                                        <p:cTn id="35" dur="500"/>
                                        <p:tgtEl>
                                          <p:spTgt spid="10">
                                            <p:txEl>
                                              <p:pRg st="4" end="4"/>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wipe(down)">
                                      <p:cBhvr>
                                        <p:cTn id="39" dur="500"/>
                                        <p:tgtEl>
                                          <p:spTgt spid="10">
                                            <p:txEl>
                                              <p:pRg st="5" end="5"/>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wipe(down)">
                                      <p:cBhvr>
                                        <p:cTn id="43" dur="500"/>
                                        <p:tgtEl>
                                          <p:spTgt spid="10">
                                            <p:txEl>
                                              <p:pRg st="6" end="6"/>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down)">
                                      <p:cBhvr>
                                        <p:cTn id="47" dur="500"/>
                                        <p:tgtEl>
                                          <p:spTgt spid="10">
                                            <p:txEl>
                                              <p:pRg st="7" end="7"/>
                                            </p:txEl>
                                          </p:spTgt>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0">
                                            <p:txEl>
                                              <p:pRg st="8" end="8"/>
                                            </p:txEl>
                                          </p:spTgt>
                                        </p:tgtEl>
                                        <p:attrNameLst>
                                          <p:attrName>style.visibility</p:attrName>
                                        </p:attrNameLst>
                                      </p:cBhvr>
                                      <p:to>
                                        <p:strVal val="visible"/>
                                      </p:to>
                                    </p:set>
                                    <p:animEffect transition="in" filter="wipe(down)">
                                      <p:cBhvr>
                                        <p:cTn id="51" dur="500"/>
                                        <p:tgtEl>
                                          <p:spTgt spid="10">
                                            <p:txEl>
                                              <p:pRg st="8" end="8"/>
                                            </p:txEl>
                                          </p:spTgt>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10">
                                            <p:txEl>
                                              <p:pRg st="9" end="9"/>
                                            </p:txEl>
                                          </p:spTgt>
                                        </p:tgtEl>
                                        <p:attrNameLst>
                                          <p:attrName>style.visibility</p:attrName>
                                        </p:attrNameLst>
                                      </p:cBhvr>
                                      <p:to>
                                        <p:strVal val="visible"/>
                                      </p:to>
                                    </p:set>
                                    <p:animEffect transition="in" filter="wipe(down)">
                                      <p:cBhvr>
                                        <p:cTn id="55"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Le cadre Harmonisé (</a:t>
            </a:r>
            <a:r>
              <a:rPr lang="fr-FR" sz="2800" b="1" cap="small" dirty="0" err="1">
                <a:solidFill>
                  <a:srgbClr val="FFFFFF"/>
                </a:solidFill>
              </a:rPr>
              <a:t>CH</a:t>
            </a:r>
            <a:r>
              <a:rPr lang="fr-FR" sz="2800" b="1" cap="small" dirty="0">
                <a:solidFill>
                  <a:srgbClr val="FFFFFF"/>
                </a:solidFill>
              </a:rPr>
              <a:t>)</a:t>
            </a:r>
          </a:p>
        </p:txBody>
      </p:sp>
      <p:sp>
        <p:nvSpPr>
          <p:cNvPr id="2" name="Rectangle 1"/>
          <p:cNvSpPr/>
          <p:nvPr/>
        </p:nvSpPr>
        <p:spPr>
          <a:xfrm>
            <a:off x="326571" y="4364136"/>
            <a:ext cx="8367486" cy="1510670"/>
          </a:xfrm>
          <a:prstGeom prst="rect">
            <a:avLst/>
          </a:prstGeom>
        </p:spPr>
        <p:txBody>
          <a:bodyPr wrap="square">
            <a:spAutoFit/>
          </a:bodyPr>
          <a:lstStyle/>
          <a:p>
            <a:pPr marL="285750" indent="-285750">
              <a:lnSpc>
                <a:spcPct val="100000"/>
              </a:lnSpc>
              <a:spcBef>
                <a:spcPts val="0"/>
              </a:spcBef>
              <a:spcAft>
                <a:spcPts val="600"/>
              </a:spcAft>
              <a:buFont typeface="Arial" panose="020B0604020202020204" pitchFamily="34" charset="0"/>
              <a:buChar char="•"/>
            </a:pPr>
            <a:r>
              <a:rPr lang="fr-FR" sz="2200" b="1" dirty="0" smtClean="0">
                <a:solidFill>
                  <a:schemeClr val="accent6">
                    <a:lumMod val="50000"/>
                  </a:schemeClr>
                </a:solidFill>
              </a:rPr>
              <a:t>Volonté de convergence avec l’</a:t>
            </a:r>
            <a:r>
              <a:rPr lang="fr-FR" sz="2200" b="1" dirty="0" err="1" smtClean="0">
                <a:solidFill>
                  <a:schemeClr val="accent6">
                    <a:lumMod val="50000"/>
                  </a:schemeClr>
                </a:solidFill>
              </a:rPr>
              <a:t>IPC</a:t>
            </a:r>
            <a:r>
              <a:rPr lang="fr-FR" sz="2200" b="1" dirty="0" smtClean="0">
                <a:solidFill>
                  <a:schemeClr val="accent6">
                    <a:lumMod val="50000"/>
                  </a:schemeClr>
                </a:solidFill>
              </a:rPr>
              <a:t> </a:t>
            </a:r>
            <a:r>
              <a:rPr lang="fr-FR" sz="2200" dirty="0" smtClean="0">
                <a:solidFill>
                  <a:schemeClr val="accent6">
                    <a:lumMod val="50000"/>
                  </a:schemeClr>
                </a:solidFill>
              </a:rPr>
              <a:t>avec une Feuille de route commune depuis 2017, avec soutien et collaboration mutuelle</a:t>
            </a:r>
          </a:p>
          <a:p>
            <a:pPr marL="285750" indent="-285750">
              <a:lnSpc>
                <a:spcPct val="100000"/>
              </a:lnSpc>
              <a:spcBef>
                <a:spcPts val="0"/>
              </a:spcBef>
              <a:spcAft>
                <a:spcPts val="600"/>
              </a:spcAft>
              <a:buFont typeface="Arial" panose="020B0604020202020204" pitchFamily="34" charset="0"/>
              <a:buChar char="•"/>
            </a:pPr>
            <a:r>
              <a:rPr lang="fr-FR" sz="2200" b="1" dirty="0" err="1" smtClean="0">
                <a:solidFill>
                  <a:schemeClr val="accent3">
                    <a:lumMod val="50000"/>
                  </a:schemeClr>
                </a:solidFill>
              </a:rPr>
              <a:t>ECOAGRIS</a:t>
            </a:r>
            <a:r>
              <a:rPr lang="fr-FR" sz="2200" b="1" dirty="0" smtClean="0">
                <a:solidFill>
                  <a:schemeClr val="accent3">
                    <a:lumMod val="50000"/>
                  </a:schemeClr>
                </a:solidFill>
              </a:rPr>
              <a:t> soutient le </a:t>
            </a:r>
            <a:r>
              <a:rPr lang="fr-FR" sz="2200" b="1" dirty="0" err="1" smtClean="0">
                <a:solidFill>
                  <a:schemeClr val="accent3">
                    <a:lumMod val="50000"/>
                  </a:schemeClr>
                </a:solidFill>
              </a:rPr>
              <a:t>CH</a:t>
            </a:r>
            <a:r>
              <a:rPr lang="fr-FR" sz="2200" b="1" dirty="0" smtClean="0">
                <a:solidFill>
                  <a:schemeClr val="accent3">
                    <a:lumMod val="50000"/>
                  </a:schemeClr>
                </a:solidFill>
              </a:rPr>
              <a:t> </a:t>
            </a:r>
            <a:r>
              <a:rPr lang="fr-FR" sz="2200" dirty="0" smtClean="0">
                <a:solidFill>
                  <a:schemeClr val="accent3">
                    <a:lumMod val="50000"/>
                  </a:schemeClr>
                </a:solidFill>
              </a:rPr>
              <a:t>(appuis technique et financier) et assure l’harmonisation des outils et le contrôle de qualité</a:t>
            </a:r>
            <a:endParaRPr lang="fr-FR" sz="2200" dirty="0">
              <a:solidFill>
                <a:schemeClr val="accent3">
                  <a:lumMod val="50000"/>
                </a:schemeClr>
              </a:solidFill>
            </a:endParaRPr>
          </a:p>
        </p:txBody>
      </p:sp>
      <p:sp>
        <p:nvSpPr>
          <p:cNvPr id="3" name="Rectangle 2"/>
          <p:cNvSpPr/>
          <p:nvPr/>
        </p:nvSpPr>
        <p:spPr>
          <a:xfrm>
            <a:off x="326571" y="1367695"/>
            <a:ext cx="6040362" cy="1107996"/>
          </a:xfrm>
          <a:prstGeom prst="rect">
            <a:avLst/>
          </a:prstGeom>
        </p:spPr>
        <p:txBody>
          <a:bodyPr wrap="square">
            <a:spAutoFit/>
          </a:bodyPr>
          <a:lstStyle/>
          <a:p>
            <a:pPr>
              <a:spcAft>
                <a:spcPts val="450"/>
              </a:spcAft>
            </a:pPr>
            <a:r>
              <a:rPr lang="fr-FR" sz="2200" b="1" dirty="0"/>
              <a:t>Cadre analytique de la sécurité alimentaire et nutritionnelle utilisée dans 17 pays du Sahel et de l’Afrique de </a:t>
            </a:r>
            <a:r>
              <a:rPr lang="fr-FR" sz="2200" b="1" dirty="0" smtClean="0"/>
              <a:t>l’Ouest</a:t>
            </a:r>
            <a:endParaRPr lang="fr-FR" sz="2200" b="1" dirty="0"/>
          </a:p>
        </p:txBody>
      </p:sp>
      <p:sp>
        <p:nvSpPr>
          <p:cNvPr id="5" name="Rectangle 4"/>
          <p:cNvSpPr/>
          <p:nvPr/>
        </p:nvSpPr>
        <p:spPr>
          <a:xfrm>
            <a:off x="326571" y="2790709"/>
            <a:ext cx="8367486" cy="1510670"/>
          </a:xfrm>
          <a:prstGeom prst="rect">
            <a:avLst/>
          </a:prstGeom>
        </p:spPr>
        <p:txBody>
          <a:bodyPr wrap="square">
            <a:spAutoFit/>
          </a:bodyPr>
          <a:lstStyle/>
          <a:p>
            <a:pPr marL="285750" indent="-285750">
              <a:lnSpc>
                <a:spcPct val="100000"/>
              </a:lnSpc>
              <a:spcBef>
                <a:spcPts val="0"/>
              </a:spcBef>
              <a:spcAft>
                <a:spcPts val="450"/>
              </a:spcAft>
              <a:buFont typeface="Arial" panose="020B0604020202020204" pitchFamily="34" charset="0"/>
              <a:buChar char="•"/>
            </a:pPr>
            <a:r>
              <a:rPr lang="fr-FR" sz="2200" dirty="0">
                <a:solidFill>
                  <a:schemeClr val="accent1">
                    <a:lumMod val="50000"/>
                  </a:schemeClr>
                </a:solidFill>
              </a:rPr>
              <a:t>Comme l’</a:t>
            </a:r>
            <a:r>
              <a:rPr lang="fr-FR" sz="2200" dirty="0" err="1">
                <a:solidFill>
                  <a:schemeClr val="accent1">
                    <a:lumMod val="50000"/>
                  </a:schemeClr>
                </a:solidFill>
              </a:rPr>
              <a:t>IPC</a:t>
            </a:r>
            <a:r>
              <a:rPr lang="fr-FR" sz="2200" dirty="0">
                <a:solidFill>
                  <a:schemeClr val="accent1">
                    <a:lumMod val="50000"/>
                  </a:schemeClr>
                </a:solidFill>
              </a:rPr>
              <a:t> le </a:t>
            </a:r>
            <a:r>
              <a:rPr lang="fr-FR" sz="2200" dirty="0" err="1">
                <a:solidFill>
                  <a:schemeClr val="accent1">
                    <a:lumMod val="50000"/>
                  </a:schemeClr>
                </a:solidFill>
              </a:rPr>
              <a:t>CH</a:t>
            </a:r>
            <a:r>
              <a:rPr lang="fr-FR" sz="2200" dirty="0">
                <a:solidFill>
                  <a:schemeClr val="accent1">
                    <a:lumMod val="50000"/>
                  </a:schemeClr>
                </a:solidFill>
              </a:rPr>
              <a:t> utilise des indicateurs de sécurité alimentaire, de nutrition et de facteurs </a:t>
            </a:r>
            <a:r>
              <a:rPr lang="fr-FR" sz="2200" dirty="0" smtClean="0">
                <a:solidFill>
                  <a:schemeClr val="accent1">
                    <a:lumMod val="50000"/>
                  </a:schemeClr>
                </a:solidFill>
              </a:rPr>
              <a:t>contributifs</a:t>
            </a:r>
            <a:endParaRPr lang="fr-FR" sz="2200" dirty="0">
              <a:solidFill>
                <a:schemeClr val="accent1">
                  <a:lumMod val="50000"/>
                </a:schemeClr>
              </a:solidFill>
            </a:endParaRPr>
          </a:p>
          <a:p>
            <a:pPr marL="261938" lvl="1">
              <a:lnSpc>
                <a:spcPct val="100000"/>
              </a:lnSpc>
              <a:spcBef>
                <a:spcPts val="0"/>
              </a:spcBef>
              <a:spcAft>
                <a:spcPts val="450"/>
              </a:spcAft>
            </a:pPr>
            <a:r>
              <a:rPr lang="fr-FR" sz="2200" i="1" dirty="0"/>
              <a:t>Quelques différences à l’utilisation de certains indicateurs et à la classification de famine </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675" y="969056"/>
            <a:ext cx="1660842" cy="1660842"/>
          </a:xfrm>
          <a:prstGeom prst="rect">
            <a:avLst/>
          </a:prstGeom>
        </p:spPr>
      </p:pic>
    </p:spTree>
    <p:extLst>
      <p:ext uri="{BB962C8B-B14F-4D97-AF65-F5344CB8AC3E}">
        <p14:creationId xmlns:p14="http://schemas.microsoft.com/office/powerpoint/2010/main" val="281773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checkerboard(across)">
                                      <p:cBhvr>
                                        <p:cTn id="23" dur="500"/>
                                        <p:tgtEl>
                                          <p:spTgt spid="5">
                                            <p:txEl>
                                              <p:pRg st="0" end="0"/>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checkerboard(across)">
                                      <p:cBhvr>
                                        <p:cTn id="27" dur="500"/>
                                        <p:tgtEl>
                                          <p:spTgt spid="5">
                                            <p:txEl>
                                              <p:pRg st="1" end="1"/>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left)">
                                      <p:cBhvr>
                                        <p:cTn id="3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226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exemple d’analyse </a:t>
            </a:r>
            <a:r>
              <a:rPr lang="fr-FR" sz="2400" b="1" cap="small" dirty="0" err="1">
                <a:solidFill>
                  <a:srgbClr val="FFFFFF"/>
                </a:solidFill>
              </a:rPr>
              <a:t>IPC-CH</a:t>
            </a:r>
            <a:r>
              <a:rPr lang="fr-FR" sz="2400" b="1" cap="small" dirty="0">
                <a:solidFill>
                  <a:srgbClr val="FFFFFF"/>
                </a:solidFill>
              </a:rPr>
              <a:t> au Niger</a:t>
            </a:r>
          </a:p>
        </p:txBody>
      </p:sp>
      <p:pic>
        <p:nvPicPr>
          <p:cNvPr id="10" name="Picture 20" descr="A picture containing drawing&#10;&#10;Description automatically generated">
            <a:extLst>
              <a:ext uri="{FF2B5EF4-FFF2-40B4-BE49-F238E27FC236}">
                <a16:creationId xmlns="" xmlns:a16="http://schemas.microsoft.com/office/drawing/2014/main" id="{84A4E2A6-EBEE-2F47-BDF4-2F9E9F3C066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60493" y="1311564"/>
            <a:ext cx="3045839" cy="9625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A close up of a sign&#10;&#10;Description automatically generated">
            <a:extLst>
              <a:ext uri="{FF2B5EF4-FFF2-40B4-BE49-F238E27FC236}">
                <a16:creationId xmlns="" xmlns:a16="http://schemas.microsoft.com/office/drawing/2014/main" id="{67E1D73F-F85F-D040-AF8A-E07A13BB2A3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6406" y="1383511"/>
            <a:ext cx="4290740" cy="8905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 xmlns:a16="http://schemas.microsoft.com/office/drawing/2014/main" id="{EB24FEBA-6DEC-B14D-8D10-9434D1486A48}"/>
              </a:ext>
            </a:extLst>
          </p:cNvPr>
          <p:cNvPicPr>
            <a:picLocks noChangeAspect="1"/>
          </p:cNvPicPr>
          <p:nvPr/>
        </p:nvPicPr>
        <p:blipFill>
          <a:blip r:embed="rId7"/>
          <a:stretch>
            <a:fillRect/>
          </a:stretch>
        </p:blipFill>
        <p:spPr>
          <a:xfrm>
            <a:off x="0" y="2857016"/>
            <a:ext cx="9144000" cy="2898699"/>
          </a:xfrm>
          <a:prstGeom prst="rect">
            <a:avLst/>
          </a:prstGeom>
        </p:spPr>
      </p:pic>
    </p:spTree>
    <p:extLst>
      <p:ext uri="{BB962C8B-B14F-4D97-AF65-F5344CB8AC3E}">
        <p14:creationId xmlns:p14="http://schemas.microsoft.com/office/powerpoint/2010/main" val="4077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25654"/>
            <a:ext cx="4787677" cy="830997"/>
          </a:xfrm>
          <a:prstGeom prst="rect">
            <a:avLst/>
          </a:prstGeom>
          <a:noFill/>
        </p:spPr>
        <p:txBody>
          <a:bodyPr wrap="square" rtlCol="0">
            <a:spAutoFit/>
          </a:bodyPr>
          <a:lstStyle/>
          <a:p>
            <a:pPr defTabSz="363538">
              <a:tabLst>
                <a:tab pos="903288" algn="l"/>
                <a:tab pos="1077913" algn="l"/>
              </a:tabLst>
            </a:pPr>
            <a:r>
              <a:rPr lang="fr-FR" sz="2400" b="1" cap="small" dirty="0" err="1">
                <a:solidFill>
                  <a:srgbClr val="FFFFFF"/>
                </a:solidFill>
              </a:rPr>
              <a:t>IPC-CH</a:t>
            </a:r>
            <a:r>
              <a:rPr lang="fr-FR" sz="2400" b="1" cap="small" dirty="0">
                <a:solidFill>
                  <a:srgbClr val="FFFFFF"/>
                </a:solidFill>
              </a:rPr>
              <a:t> au Niger: projections pour 2020</a:t>
            </a:r>
          </a:p>
        </p:txBody>
      </p:sp>
      <p:pic>
        <p:nvPicPr>
          <p:cNvPr id="10" name="Picture 14" descr="A close up of a map&#10;&#10;Description automatically generated">
            <a:extLst>
              <a:ext uri="{FF2B5EF4-FFF2-40B4-BE49-F238E27FC236}">
                <a16:creationId xmlns="" xmlns:a16="http://schemas.microsoft.com/office/drawing/2014/main" id="{92C1F561-3E17-964A-97AA-F968F29EF6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238" y="2952272"/>
            <a:ext cx="9092762" cy="25806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A picture containing drawing&#10;&#10;Description automatically generated">
            <a:extLst>
              <a:ext uri="{FF2B5EF4-FFF2-40B4-BE49-F238E27FC236}">
                <a16:creationId xmlns="" xmlns:a16="http://schemas.microsoft.com/office/drawing/2014/main" id="{84A4E2A6-EBEE-2F47-BDF4-2F9E9F3C066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1446" y="1457561"/>
            <a:ext cx="3468580" cy="10961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1" descr="A close up of a sign&#10;&#10;Description automatically generated">
            <a:extLst>
              <a:ext uri="{FF2B5EF4-FFF2-40B4-BE49-F238E27FC236}">
                <a16:creationId xmlns="" xmlns:a16="http://schemas.microsoft.com/office/drawing/2014/main" id="{67E1D73F-F85F-D040-AF8A-E07A13BB2A3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49006" y="1457561"/>
            <a:ext cx="4460850" cy="92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Définition</a:t>
            </a:r>
          </a:p>
        </p:txBody>
      </p:sp>
      <p:sp>
        <p:nvSpPr>
          <p:cNvPr id="2" name="Rectangle 1"/>
          <p:cNvSpPr/>
          <p:nvPr/>
        </p:nvSpPr>
        <p:spPr>
          <a:xfrm>
            <a:off x="335508" y="4626544"/>
            <a:ext cx="8674348" cy="1569660"/>
          </a:xfrm>
          <a:prstGeom prst="rect">
            <a:avLst/>
          </a:prstGeom>
        </p:spPr>
        <p:txBody>
          <a:bodyPr wrap="square">
            <a:spAutoFit/>
          </a:bodyPr>
          <a:lstStyle/>
          <a:p>
            <a:r>
              <a:rPr lang="fr-FR" sz="2400" dirty="0">
                <a:solidFill>
                  <a:schemeClr val="accent6">
                    <a:lumMod val="50000"/>
                  </a:schemeClr>
                </a:solidFill>
              </a:rPr>
              <a:t>Un système d’information pour la nutrition comprend la </a:t>
            </a:r>
            <a:r>
              <a:rPr lang="fr-FR" sz="2400" b="1" dirty="0">
                <a:solidFill>
                  <a:schemeClr val="accent6">
                    <a:lumMod val="50000"/>
                  </a:schemeClr>
                </a:solidFill>
              </a:rPr>
              <a:t>collecte</a:t>
            </a:r>
            <a:r>
              <a:rPr lang="fr-FR" sz="2400" dirty="0">
                <a:solidFill>
                  <a:schemeClr val="accent6">
                    <a:lumMod val="50000"/>
                  </a:schemeClr>
                </a:solidFill>
              </a:rPr>
              <a:t>, </a:t>
            </a:r>
            <a:r>
              <a:rPr lang="fr-FR" sz="2400" b="1" dirty="0">
                <a:solidFill>
                  <a:schemeClr val="accent6">
                    <a:lumMod val="50000"/>
                  </a:schemeClr>
                </a:solidFill>
              </a:rPr>
              <a:t>l’analyse</a:t>
            </a:r>
            <a:r>
              <a:rPr lang="fr-FR" sz="2400" dirty="0">
                <a:solidFill>
                  <a:schemeClr val="accent6">
                    <a:lumMod val="50000"/>
                  </a:schemeClr>
                </a:solidFill>
              </a:rPr>
              <a:t>, </a:t>
            </a:r>
            <a:r>
              <a:rPr lang="fr-FR" sz="2400" b="1" dirty="0">
                <a:solidFill>
                  <a:schemeClr val="accent6">
                    <a:lumMod val="50000"/>
                  </a:schemeClr>
                </a:solidFill>
              </a:rPr>
              <a:t>l’interprétation</a:t>
            </a:r>
            <a:r>
              <a:rPr lang="fr-FR" sz="2400" dirty="0">
                <a:solidFill>
                  <a:schemeClr val="accent6">
                    <a:lumMod val="50000"/>
                  </a:schemeClr>
                </a:solidFill>
              </a:rPr>
              <a:t> et </a:t>
            </a:r>
            <a:r>
              <a:rPr lang="fr-FR" sz="2400" b="1" dirty="0">
                <a:solidFill>
                  <a:schemeClr val="accent6">
                    <a:lumMod val="50000"/>
                  </a:schemeClr>
                </a:solidFill>
              </a:rPr>
              <a:t>le partage </a:t>
            </a:r>
            <a:r>
              <a:rPr lang="fr-FR" sz="2400" dirty="0">
                <a:solidFill>
                  <a:schemeClr val="accent6">
                    <a:lumMod val="50000"/>
                  </a:schemeClr>
                </a:solidFill>
              </a:rPr>
              <a:t>de données et informations sur le statut nutritionnel des populations et ses </a:t>
            </a:r>
            <a:r>
              <a:rPr lang="fr-FR" sz="2400" dirty="0" smtClean="0">
                <a:solidFill>
                  <a:schemeClr val="accent6">
                    <a:lumMod val="50000"/>
                  </a:schemeClr>
                </a:solidFill>
              </a:rPr>
              <a:t>déterminants</a:t>
            </a:r>
            <a:endParaRPr lang="fr-FR" sz="2400" i="1" dirty="0">
              <a:solidFill>
                <a:schemeClr val="accent6">
                  <a:lumMod val="50000"/>
                </a:schemeClr>
              </a:solidFill>
            </a:endParaRPr>
          </a:p>
        </p:txBody>
      </p:sp>
      <p:sp>
        <p:nvSpPr>
          <p:cNvPr id="3" name="Rectangle 2"/>
          <p:cNvSpPr/>
          <p:nvPr/>
        </p:nvSpPr>
        <p:spPr>
          <a:xfrm>
            <a:off x="4377055" y="1230091"/>
            <a:ext cx="4796840" cy="3139321"/>
          </a:xfrm>
          <a:prstGeom prst="rect">
            <a:avLst/>
          </a:prstGeom>
        </p:spPr>
        <p:txBody>
          <a:bodyPr wrap="square">
            <a:spAutoFit/>
          </a:bodyPr>
          <a:lstStyle/>
          <a:p>
            <a:r>
              <a:rPr lang="fr-FR" sz="2200" i="1" dirty="0"/>
              <a:t>« </a:t>
            </a:r>
            <a:r>
              <a:rPr lang="fr-FR" sz="2200" i="1" dirty="0">
                <a:solidFill>
                  <a:schemeClr val="accent1">
                    <a:lumMod val="50000"/>
                  </a:schemeClr>
                </a:solidFill>
              </a:rPr>
              <a:t>Un système permanent de production d'informations sur la magnitude, la distribution et les causes actuelles et futures de la malnutrition et ses déterminants, dans une population donnée et pour la formulation de politiques, la conception et la gestion de </a:t>
            </a:r>
            <a:r>
              <a:rPr lang="fr-FR" sz="2200" i="1" dirty="0" smtClean="0">
                <a:solidFill>
                  <a:schemeClr val="accent1">
                    <a:lumMod val="50000"/>
                  </a:schemeClr>
                </a:solidFill>
              </a:rPr>
              <a:t>programmes</a:t>
            </a:r>
            <a:r>
              <a:rPr lang="fr-FR" sz="2200" i="1" dirty="0" smtClean="0"/>
              <a:t> »</a:t>
            </a:r>
            <a:endParaRPr lang="fr-FR" sz="2200"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43" y="1449238"/>
            <a:ext cx="3833957" cy="2829460"/>
          </a:xfrm>
          <a:prstGeom prst="rect">
            <a:avLst/>
          </a:prstGeom>
        </p:spPr>
      </p:pic>
    </p:spTree>
    <p:extLst>
      <p:ext uri="{BB962C8B-B14F-4D97-AF65-F5344CB8AC3E}">
        <p14:creationId xmlns:p14="http://schemas.microsoft.com/office/powerpoint/2010/main" val="33140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par>
                          <p:cTn id="20" fill="hold">
                            <p:stCondLst>
                              <p:cond delay="2000"/>
                            </p:stCondLst>
                            <p:childTnLst>
                              <p:par>
                                <p:cTn id="21" presetID="5" presetClass="entr" presetSubtype="5" fill="hold" nodeType="after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checkerboard(down)">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Système d’informations</a:t>
            </a:r>
            <a:endParaRPr lang="fr-FR" sz="2800" b="1" cap="small" dirty="0">
              <a:solidFill>
                <a:srgbClr val="FFFFFF"/>
              </a:solidFill>
            </a:endParaRPr>
          </a:p>
        </p:txBody>
      </p:sp>
      <p:sp>
        <p:nvSpPr>
          <p:cNvPr id="10" name="Title 1">
            <a:extLst>
              <a:ext uri="{FF2B5EF4-FFF2-40B4-BE49-F238E27FC236}">
                <a16:creationId xmlns="" xmlns:a16="http://schemas.microsoft.com/office/drawing/2014/main" id="{9ED8A596-8F7F-BF40-98B3-4469FD52675B}"/>
              </a:ext>
            </a:extLst>
          </p:cNvPr>
          <p:cNvSpPr>
            <a:spLocks noGrp="1"/>
          </p:cNvSpPr>
          <p:nvPr>
            <p:ph type="title"/>
          </p:nvPr>
        </p:nvSpPr>
        <p:spPr>
          <a:xfrm>
            <a:off x="4731523" y="1493739"/>
            <a:ext cx="3967617" cy="2079180"/>
          </a:xfrm>
        </p:spPr>
        <p:txBody>
          <a:bodyPr>
            <a:normAutofit fontScale="90000"/>
          </a:bodyPr>
          <a:lstStyle/>
          <a:p>
            <a:r>
              <a:rPr lang="fr-FR" altLang="en-US" sz="3600" dirty="0"/>
              <a:t>Systèmes d’information pour la nutrition en pratique</a:t>
            </a:r>
            <a:endParaRPr lang="fr-FR" sz="3600" dirty="0"/>
          </a:p>
        </p:txBody>
      </p:sp>
      <p:sp>
        <p:nvSpPr>
          <p:cNvPr id="11" name="Content Placeholder 9">
            <a:extLst>
              <a:ext uri="{FF2B5EF4-FFF2-40B4-BE49-F238E27FC236}">
                <a16:creationId xmlns="" xmlns:a16="http://schemas.microsoft.com/office/drawing/2014/main" id="{0EDAC671-4004-0B45-A4AB-E779DDC1813E}"/>
              </a:ext>
            </a:extLst>
          </p:cNvPr>
          <p:cNvSpPr txBox="1">
            <a:spLocks/>
          </p:cNvSpPr>
          <p:nvPr/>
        </p:nvSpPr>
        <p:spPr>
          <a:xfrm>
            <a:off x="1417467" y="4885985"/>
            <a:ext cx="7201333" cy="11251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defRPr/>
            </a:pPr>
            <a:r>
              <a:rPr lang="fr-FR" altLang="en-US" sz="2400" i="1" kern="0" dirty="0" smtClean="0"/>
              <a:t>Systèmes d’information intégrés et/ou multisectoriels pour la nutrition</a:t>
            </a:r>
            <a:endParaRPr lang="en-US" altLang="en-US" sz="2400" i="1" kern="0"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383" y="1311400"/>
            <a:ext cx="4319587" cy="3057685"/>
          </a:xfrm>
          <a:prstGeom prst="rect">
            <a:avLst/>
          </a:prstGeom>
        </p:spPr>
      </p:pic>
    </p:spTree>
    <p:extLst>
      <p:ext uri="{BB962C8B-B14F-4D97-AF65-F5344CB8AC3E}">
        <p14:creationId xmlns:p14="http://schemas.microsoft.com/office/powerpoint/2010/main" val="145109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933"/>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Nutrition </a:t>
            </a:r>
            <a:r>
              <a:rPr lang="fr-FR" sz="2400" b="1" cap="small" dirty="0" err="1">
                <a:solidFill>
                  <a:srgbClr val="FFFFFF"/>
                </a:solidFill>
              </a:rPr>
              <a:t>Landscape</a:t>
            </a:r>
            <a:r>
              <a:rPr lang="fr-FR" sz="2400" b="1" cap="small" dirty="0">
                <a:solidFill>
                  <a:srgbClr val="FFFFFF"/>
                </a:solidFill>
              </a:rPr>
              <a:t> Information System (NLIS)</a:t>
            </a:r>
          </a:p>
        </p:txBody>
      </p:sp>
      <p:pic>
        <p:nvPicPr>
          <p:cNvPr id="18" name="Picture 1">
            <a:extLst>
              <a:ext uri="{FF2B5EF4-FFF2-40B4-BE49-F238E27FC236}">
                <a16:creationId xmlns="" xmlns:a16="http://schemas.microsoft.com/office/drawing/2014/main" id="{3F63B888-ADAE-1E4F-8761-0B11AE9101CE}"/>
              </a:ext>
            </a:extLst>
          </p:cNvPr>
          <p:cNvPicPr>
            <a:picLocks noChangeAspect="1"/>
          </p:cNvPicPr>
          <p:nvPr/>
        </p:nvPicPr>
        <p:blipFill>
          <a:blip r:embed="rId5"/>
          <a:stretch>
            <a:fillRect/>
          </a:stretch>
        </p:blipFill>
        <p:spPr>
          <a:xfrm>
            <a:off x="5473597" y="1735931"/>
            <a:ext cx="3326842" cy="1631737"/>
          </a:xfrm>
          <a:prstGeom prst="rect">
            <a:avLst/>
          </a:prstGeom>
        </p:spPr>
      </p:pic>
      <p:sp>
        <p:nvSpPr>
          <p:cNvPr id="19" name="Marcador de contenido 2">
            <a:extLst>
              <a:ext uri="{FF2B5EF4-FFF2-40B4-BE49-F238E27FC236}">
                <a16:creationId xmlns="" xmlns:a16="http://schemas.microsoft.com/office/drawing/2014/main" id="{871BE7FA-4BC5-426F-A0F2-D810E22B2AF4}"/>
              </a:ext>
            </a:extLst>
          </p:cNvPr>
          <p:cNvSpPr>
            <a:spLocks noGrp="1"/>
          </p:cNvSpPr>
          <p:nvPr>
            <p:ph idx="1"/>
          </p:nvPr>
        </p:nvSpPr>
        <p:spPr>
          <a:xfrm>
            <a:off x="338720" y="1687551"/>
            <a:ext cx="4746236" cy="2447757"/>
          </a:xfrm>
        </p:spPr>
        <p:txBody>
          <a:bodyPr>
            <a:noAutofit/>
          </a:bodyPr>
          <a:lstStyle/>
          <a:p>
            <a:pPr>
              <a:defRPr/>
            </a:pPr>
            <a:r>
              <a:rPr lang="fr-FR" sz="2400" dirty="0">
                <a:solidFill>
                  <a:schemeClr val="accent1">
                    <a:lumMod val="50000"/>
                  </a:schemeClr>
                </a:solidFill>
              </a:rPr>
              <a:t>Au niveau mondial, rassemble toutes les bases de données sur la nutrition de l’OMS, ainsi que d'autres données provenant d'agences </a:t>
            </a:r>
            <a:r>
              <a:rPr lang="fr-FR" sz="2400" dirty="0" smtClean="0">
                <a:solidFill>
                  <a:schemeClr val="accent1">
                    <a:lumMod val="50000"/>
                  </a:schemeClr>
                </a:solidFill>
              </a:rPr>
              <a:t>partenaires</a:t>
            </a:r>
            <a:endParaRPr lang="fr-FR" sz="2400" dirty="0">
              <a:solidFill>
                <a:schemeClr val="accent1">
                  <a:lumMod val="50000"/>
                </a:schemeClr>
              </a:solidFill>
            </a:endParaRPr>
          </a:p>
        </p:txBody>
      </p:sp>
      <p:sp>
        <p:nvSpPr>
          <p:cNvPr id="3" name="Rectangle 2"/>
          <p:cNvSpPr/>
          <p:nvPr/>
        </p:nvSpPr>
        <p:spPr>
          <a:xfrm>
            <a:off x="338720" y="4135308"/>
            <a:ext cx="8075610" cy="1646605"/>
          </a:xfrm>
          <a:prstGeom prst="rect">
            <a:avLst/>
          </a:prstGeom>
        </p:spPr>
        <p:txBody>
          <a:bodyPr wrap="square">
            <a:spAutoFit/>
          </a:bodyPr>
          <a:lstStyle/>
          <a:p>
            <a:pPr marL="342900" indent="-342900">
              <a:spcAft>
                <a:spcPts val="600"/>
              </a:spcAft>
              <a:buFont typeface="Arial" panose="020B0604020202020204" pitchFamily="34" charset="0"/>
              <a:buChar char="•"/>
              <a:defRPr/>
            </a:pPr>
            <a:r>
              <a:rPr lang="fr-FR" sz="2400" dirty="0">
                <a:solidFill>
                  <a:schemeClr val="accent6">
                    <a:lumMod val="50000"/>
                  </a:schemeClr>
                </a:solidFill>
              </a:rPr>
              <a:t>Fournit des données sur la nutrition, la santé et le développement sous forme de profils de pays</a:t>
            </a:r>
          </a:p>
          <a:p>
            <a:pPr marL="342900" indent="-342900">
              <a:spcAft>
                <a:spcPts val="600"/>
              </a:spcAft>
              <a:buFont typeface="Arial" panose="020B0604020202020204" pitchFamily="34" charset="0"/>
              <a:buChar char="•"/>
              <a:defRPr/>
            </a:pPr>
            <a:r>
              <a:rPr lang="fr-FR" sz="2400" dirty="0">
                <a:solidFill>
                  <a:schemeClr val="accent4">
                    <a:lumMod val="75000"/>
                  </a:schemeClr>
                </a:solidFill>
              </a:rPr>
              <a:t>Structuré sur le web et par le cadre conceptuel de l'UNICEF pour les causes de la </a:t>
            </a:r>
            <a:r>
              <a:rPr lang="fr-FR" sz="2400" dirty="0" smtClean="0">
                <a:solidFill>
                  <a:schemeClr val="accent4">
                    <a:lumMod val="75000"/>
                  </a:schemeClr>
                </a:solidFill>
              </a:rPr>
              <a:t>malnutrition</a:t>
            </a:r>
            <a:endParaRPr lang="fr-FR" sz="2400" dirty="0">
              <a:solidFill>
                <a:schemeClr val="accent4">
                  <a:lumMod val="75000"/>
                </a:schemeClr>
              </a:solidFill>
            </a:endParaRPr>
          </a:p>
        </p:txBody>
      </p:sp>
    </p:spTree>
    <p:extLst>
      <p:ext uri="{BB962C8B-B14F-4D97-AF65-F5344CB8AC3E}">
        <p14:creationId xmlns:p14="http://schemas.microsoft.com/office/powerpoint/2010/main" val="69453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wipe(left)">
                                      <p:cBhvr>
                                        <p:cTn id="19" dur="500"/>
                                        <p:tgtEl>
                                          <p:spTgt spid="19">
                                            <p:txEl>
                                              <p:pRg st="0" end="0"/>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checkerboard(across)">
                                      <p:cBhvr>
                                        <p:cTn id="23" dur="500"/>
                                        <p:tgtEl>
                                          <p:spTgt spid="3">
                                            <p:txEl>
                                              <p:pRg st="0" end="0"/>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heckerboard(across)">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8720"/>
            <a:ext cx="4787677" cy="769441"/>
          </a:xfrm>
          <a:prstGeom prst="rect">
            <a:avLst/>
          </a:prstGeom>
          <a:noFill/>
        </p:spPr>
        <p:txBody>
          <a:bodyPr wrap="square" rtlCol="0">
            <a:spAutoFit/>
          </a:bodyPr>
          <a:lstStyle/>
          <a:p>
            <a:pPr defTabSz="363538">
              <a:tabLst>
                <a:tab pos="903288" algn="l"/>
                <a:tab pos="1077913" algn="l"/>
              </a:tabLst>
            </a:pPr>
            <a:r>
              <a:rPr lang="fr-FR" sz="2200" b="1" cap="small" dirty="0">
                <a:solidFill>
                  <a:srgbClr val="FFFFFF"/>
                </a:solidFill>
              </a:rPr>
              <a:t>Plateforme Nationale pour l’information en nutrition (</a:t>
            </a:r>
            <a:r>
              <a:rPr lang="fr-FR" sz="2200" b="1" cap="small" dirty="0" err="1">
                <a:solidFill>
                  <a:srgbClr val="FFFFFF"/>
                </a:solidFill>
              </a:rPr>
              <a:t>PNIN</a:t>
            </a:r>
            <a:r>
              <a:rPr lang="fr-FR" sz="2200" b="1" cap="small" dirty="0">
                <a:solidFill>
                  <a:srgbClr val="FFFFFF"/>
                </a:solidFill>
              </a:rPr>
              <a:t>)</a:t>
            </a:r>
          </a:p>
        </p:txBody>
      </p:sp>
      <p:pic>
        <p:nvPicPr>
          <p:cNvPr id="11" name="Picture 5">
            <a:extLst>
              <a:ext uri="{FF2B5EF4-FFF2-40B4-BE49-F238E27FC236}">
                <a16:creationId xmlns="" xmlns:a16="http://schemas.microsoft.com/office/drawing/2014/main" id="{CDB2E490-58C5-5142-8F21-30BF86C5F6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134" y="1279777"/>
            <a:ext cx="7493290" cy="5025460"/>
          </a:xfrm>
          <a:prstGeom prst="rect">
            <a:avLst/>
          </a:prstGeom>
        </p:spPr>
      </p:pic>
    </p:spTree>
    <p:extLst>
      <p:ext uri="{BB962C8B-B14F-4D97-AF65-F5344CB8AC3E}">
        <p14:creationId xmlns:p14="http://schemas.microsoft.com/office/powerpoint/2010/main" val="319291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e 2">
            <a:extLst>
              <a:ext uri="{FF2B5EF4-FFF2-40B4-BE49-F238E27FC236}">
                <a16:creationId xmlns:a16="http://schemas.microsoft.com/office/drawing/2014/main" xmlns="" id="{90782D16-951F-410C-A02A-6632C86469E3}"/>
              </a:ext>
            </a:extLst>
          </p:cNvPr>
          <p:cNvSpPr>
            <a:spLocks/>
          </p:cNvSpPr>
          <p:nvPr/>
        </p:nvSpPr>
        <p:spPr bwMode="auto">
          <a:xfrm>
            <a:off x="179512" y="1556791"/>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Wa fonda goy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aran</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kam</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ka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ga</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aï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hangane</a:t>
            </a:r>
            <a:endPar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endParaRPr>
          </a:p>
        </p:txBody>
      </p:sp>
      <p:sp>
        <p:nvSpPr>
          <p:cNvPr id="12" name="Forme 2">
            <a:extLst>
              <a:ext uri="{FF2B5EF4-FFF2-40B4-BE49-F238E27FC236}">
                <a16:creationId xmlns:a16="http://schemas.microsoft.com/office/drawing/2014/main" xmlns="" id="{2C45361A-595A-42DA-969E-9D5AB3B48A59}"/>
              </a:ext>
            </a:extLst>
          </p:cNvPr>
          <p:cNvSpPr>
            <a:spLocks/>
          </p:cNvSpPr>
          <p:nvPr/>
        </p:nvSpPr>
        <p:spPr bwMode="auto">
          <a:xfrm>
            <a:off x="184583" y="2204863"/>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sv-SE" sz="4000" b="1" dirty="0">
                <a:ln w="0"/>
                <a:solidFill>
                  <a:srgbClr val="DADC4B">
                    <a:lumMod val="75000"/>
                  </a:srgbClr>
                </a:solidFill>
                <a:effectLst>
                  <a:outerShdw blurRad="38100" dist="19050" dir="2700000" algn="tl" rotWithShape="0">
                    <a:srgbClr val="575757">
                      <a:alpha val="40000"/>
                    </a:srgbClr>
                  </a:outerShdw>
                </a:effectLst>
                <a:latin typeface="Calibri" pitchFamily="34" charset="0"/>
              </a:rPr>
              <a:t>Na gode da kou ka bani hankalin kou</a:t>
            </a:r>
            <a:endParaRPr lang="fr-CA" sz="4000" b="1" dirty="0">
              <a:ln w="0"/>
              <a:solidFill>
                <a:srgbClr val="DADC4B">
                  <a:lumMod val="75000"/>
                </a:srgbClr>
              </a:solidFill>
              <a:effectLst>
                <a:outerShdw blurRad="38100" dist="19050" dir="2700000" algn="tl" rotWithShape="0">
                  <a:srgbClr val="575757">
                    <a:alpha val="40000"/>
                  </a:srgbClr>
                </a:outerShdw>
              </a:effectLst>
              <a:latin typeface="Calibri" pitchFamily="34" charset="0"/>
            </a:endParaRPr>
          </a:p>
        </p:txBody>
      </p:sp>
      <p:sp>
        <p:nvSpPr>
          <p:cNvPr id="13" name="Forme 2">
            <a:extLst>
              <a:ext uri="{FF2B5EF4-FFF2-40B4-BE49-F238E27FC236}">
                <a16:creationId xmlns:a16="http://schemas.microsoft.com/office/drawing/2014/main" xmlns="" id="{1B4F30C4-0278-4E91-930A-109066B3E455}"/>
              </a:ext>
            </a:extLst>
          </p:cNvPr>
          <p:cNvSpPr>
            <a:spLocks/>
          </p:cNvSpPr>
          <p:nvPr/>
        </p:nvSpPr>
        <p:spPr bwMode="auto">
          <a:xfrm>
            <a:off x="184822" y="2852935"/>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rgbClr val="0081AE">
                    <a:lumMod val="75000"/>
                  </a:srgbClr>
                </a:solidFill>
                <a:effectLst>
                  <a:outerShdw blurRad="38100" dist="19050" dir="2700000" algn="tl" rotWithShape="0">
                    <a:srgbClr val="575757">
                      <a:alpha val="40000"/>
                    </a:srgbClr>
                  </a:outerShdw>
                </a:effectLst>
                <a:latin typeface="Calibri" pitchFamily="34" charset="0"/>
              </a:rPr>
              <a:t>Merci de votre attention</a:t>
            </a:r>
          </a:p>
        </p:txBody>
      </p:sp>
      <p:grpSp>
        <p:nvGrpSpPr>
          <p:cNvPr id="14" name="Groupe 13"/>
          <p:cNvGrpSpPr/>
          <p:nvPr/>
        </p:nvGrpSpPr>
        <p:grpSpPr>
          <a:xfrm>
            <a:off x="6983413" y="0"/>
            <a:ext cx="2160587" cy="720725"/>
            <a:chOff x="6983413" y="0"/>
            <a:chExt cx="2190482" cy="720725"/>
          </a:xfrm>
        </p:grpSpPr>
        <p:grpSp>
          <p:nvGrpSpPr>
            <p:cNvPr id="15" name="Group 4"/>
            <p:cNvGrpSpPr>
              <a:grpSpLocks noChangeAspect="1"/>
            </p:cNvGrpSpPr>
            <p:nvPr/>
          </p:nvGrpSpPr>
          <p:grpSpPr bwMode="auto">
            <a:xfrm>
              <a:off x="6983413" y="0"/>
              <a:ext cx="2160587" cy="720725"/>
              <a:chOff x="4399" y="0"/>
              <a:chExt cx="1361" cy="454"/>
            </a:xfrm>
          </p:grpSpPr>
          <p:sp>
            <p:nvSpPr>
              <p:cNvPr id="17"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b="1">
                  <a:solidFill>
                    <a:srgbClr val="575757"/>
                  </a:solidFill>
                </a:endParaRPr>
              </a:p>
            </p:txBody>
          </p:sp>
          <p:pic>
            <p:nvPicPr>
              <p:cNvPr id="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312" y="4076936"/>
            <a:ext cx="4277176" cy="2016224"/>
          </a:xfrm>
          <a:prstGeom prst="rect">
            <a:avLst/>
          </a:prstGeom>
        </p:spPr>
      </p:pic>
    </p:spTree>
    <p:extLst>
      <p:ext uri="{BB962C8B-B14F-4D97-AF65-F5344CB8AC3E}">
        <p14:creationId xmlns:p14="http://schemas.microsoft.com/office/powerpoint/2010/main" val="410845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5145"/>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Objectifs d’un système d’information en nutrition</a:t>
            </a:r>
          </a:p>
        </p:txBody>
      </p:sp>
      <p:sp>
        <p:nvSpPr>
          <p:cNvPr id="10" name="Espace réservé du contenu 2"/>
          <p:cNvSpPr>
            <a:spLocks noGrp="1"/>
          </p:cNvSpPr>
          <p:nvPr>
            <p:ph idx="1"/>
          </p:nvPr>
        </p:nvSpPr>
        <p:spPr>
          <a:xfrm>
            <a:off x="6273506" y="1408022"/>
            <a:ext cx="2736350" cy="2043624"/>
          </a:xfrm>
        </p:spPr>
        <p:txBody>
          <a:bodyPr>
            <a:noAutofit/>
          </a:bodyPr>
          <a:lstStyle/>
          <a:p>
            <a:pPr marL="0" indent="0" algn="ctr">
              <a:buNone/>
            </a:pPr>
            <a:r>
              <a:rPr lang="fr-FR" sz="2000" b="1" dirty="0">
                <a:solidFill>
                  <a:schemeClr val="accent6">
                    <a:lumMod val="50000"/>
                  </a:schemeClr>
                </a:solidFill>
              </a:rPr>
              <a:t>3. Aide à la planification / développement des politiques, plans et programmes dans le secteur de la nutrition</a:t>
            </a:r>
          </a:p>
        </p:txBody>
      </p:sp>
      <p:sp>
        <p:nvSpPr>
          <p:cNvPr id="11" name="ZoneTexte 10"/>
          <p:cNvSpPr txBox="1"/>
          <p:nvPr/>
        </p:nvSpPr>
        <p:spPr>
          <a:xfrm>
            <a:off x="183424" y="1408022"/>
            <a:ext cx="2725802" cy="1938992"/>
          </a:xfrm>
          <a:prstGeom prst="rect">
            <a:avLst/>
          </a:prstGeom>
          <a:noFill/>
        </p:spPr>
        <p:txBody>
          <a:bodyPr wrap="square" rtlCol="0">
            <a:spAutoFit/>
          </a:bodyPr>
          <a:lstStyle/>
          <a:p>
            <a:pPr algn="ctr"/>
            <a:r>
              <a:rPr lang="fr-FR" sz="2000" b="1" dirty="0">
                <a:solidFill>
                  <a:schemeClr val="accent1">
                    <a:lumMod val="50000"/>
                  </a:schemeClr>
                </a:solidFill>
              </a:rPr>
              <a:t>1. Suivre et évaluer la situation nutritionnelle, les programmes, projets et actions spécifiques</a:t>
            </a:r>
          </a:p>
        </p:txBody>
      </p:sp>
      <p:sp>
        <p:nvSpPr>
          <p:cNvPr id="18" name="ZoneTexte 17"/>
          <p:cNvSpPr txBox="1"/>
          <p:nvPr/>
        </p:nvSpPr>
        <p:spPr>
          <a:xfrm>
            <a:off x="3252235" y="1408022"/>
            <a:ext cx="2674467" cy="1938992"/>
          </a:xfrm>
          <a:prstGeom prst="rect">
            <a:avLst/>
          </a:prstGeom>
          <a:noFill/>
        </p:spPr>
        <p:txBody>
          <a:bodyPr wrap="square" rtlCol="0">
            <a:spAutoFit/>
          </a:bodyPr>
          <a:lstStyle/>
          <a:p>
            <a:pPr algn="ctr"/>
            <a:r>
              <a:rPr lang="fr-FR" sz="2000" b="1" dirty="0">
                <a:solidFill>
                  <a:schemeClr val="accent2">
                    <a:lumMod val="50000"/>
                  </a:schemeClr>
                </a:solidFill>
              </a:rPr>
              <a:t>2. Identifier des problèmes nutritionnels pour le plaidoyer (décideurs et opinions publiques)</a:t>
            </a:r>
          </a:p>
        </p:txBody>
      </p:sp>
      <p:sp>
        <p:nvSpPr>
          <p:cNvPr id="19" name="ZoneTexte 17">
            <a:extLst>
              <a:ext uri="{FF2B5EF4-FFF2-40B4-BE49-F238E27FC236}">
                <a16:creationId xmlns="" xmlns:a16="http://schemas.microsoft.com/office/drawing/2014/main" id="{B0818A5A-EE2F-C24E-8791-3934DFC3F5CC}"/>
              </a:ext>
            </a:extLst>
          </p:cNvPr>
          <p:cNvSpPr txBox="1"/>
          <p:nvPr/>
        </p:nvSpPr>
        <p:spPr>
          <a:xfrm>
            <a:off x="344776" y="4102921"/>
            <a:ext cx="2403098" cy="1938992"/>
          </a:xfrm>
          <a:prstGeom prst="rect">
            <a:avLst/>
          </a:prstGeom>
          <a:noFill/>
        </p:spPr>
        <p:txBody>
          <a:bodyPr wrap="square" rtlCol="0">
            <a:spAutoFit/>
          </a:bodyPr>
          <a:lstStyle/>
          <a:p>
            <a:pPr algn="ctr"/>
            <a:r>
              <a:rPr lang="fr-FR" altLang="en-US" sz="2000" b="1" dirty="0">
                <a:solidFill>
                  <a:schemeClr val="accent1">
                    <a:lumMod val="75000"/>
                  </a:schemeClr>
                </a:solidFill>
              </a:rPr>
              <a:t>4. </a:t>
            </a:r>
            <a:r>
              <a:rPr lang="fr-FR" altLang="en-US" sz="2000" b="1" dirty="0" smtClean="0">
                <a:solidFill>
                  <a:schemeClr val="accent1">
                    <a:lumMod val="75000"/>
                  </a:schemeClr>
                </a:solidFill>
              </a:rPr>
              <a:t>Alerte, </a:t>
            </a:r>
            <a:r>
              <a:rPr lang="fr-FR" altLang="en-US" sz="2000" b="1" dirty="0">
                <a:solidFill>
                  <a:schemeClr val="accent1">
                    <a:lumMod val="75000"/>
                  </a:schemeClr>
                </a:solidFill>
              </a:rPr>
              <a:t>en temps utile, pour la prévention des crises alimentaires / nutritionnelles</a:t>
            </a:r>
          </a:p>
        </p:txBody>
      </p:sp>
      <p:sp>
        <p:nvSpPr>
          <p:cNvPr id="20" name="ZoneTexte 30">
            <a:extLst>
              <a:ext uri="{FF2B5EF4-FFF2-40B4-BE49-F238E27FC236}">
                <a16:creationId xmlns="" xmlns:a16="http://schemas.microsoft.com/office/drawing/2014/main" id="{9FAC9C1F-C827-004E-A9A1-24027BC3A8FA}"/>
              </a:ext>
            </a:extLst>
          </p:cNvPr>
          <p:cNvSpPr txBox="1"/>
          <p:nvPr/>
        </p:nvSpPr>
        <p:spPr>
          <a:xfrm>
            <a:off x="3376822" y="4102921"/>
            <a:ext cx="2515374" cy="1323439"/>
          </a:xfrm>
          <a:prstGeom prst="rect">
            <a:avLst/>
          </a:prstGeom>
          <a:noFill/>
        </p:spPr>
        <p:txBody>
          <a:bodyPr wrap="square" rtlCol="0">
            <a:spAutoFit/>
          </a:bodyPr>
          <a:lstStyle/>
          <a:p>
            <a:pPr algn="ctr"/>
            <a:r>
              <a:rPr lang="fr-FR" altLang="en-US" sz="2000" b="1" dirty="0">
                <a:solidFill>
                  <a:schemeClr val="accent5">
                    <a:lumMod val="75000"/>
                  </a:schemeClr>
                </a:solidFill>
              </a:rPr>
              <a:t>5. Mobilisation et des actions locales (SIN à assise communautaire)</a:t>
            </a:r>
          </a:p>
        </p:txBody>
      </p:sp>
      <p:sp>
        <p:nvSpPr>
          <p:cNvPr id="21" name="Espace réservé du contenu 2">
            <a:extLst>
              <a:ext uri="{FF2B5EF4-FFF2-40B4-BE49-F238E27FC236}">
                <a16:creationId xmlns="" xmlns:a16="http://schemas.microsoft.com/office/drawing/2014/main" id="{2D233947-8FED-1A4F-B2D2-033627527C39}"/>
              </a:ext>
            </a:extLst>
          </p:cNvPr>
          <p:cNvSpPr txBox="1">
            <a:spLocks/>
          </p:cNvSpPr>
          <p:nvPr/>
        </p:nvSpPr>
        <p:spPr>
          <a:xfrm>
            <a:off x="6373630" y="4102921"/>
            <a:ext cx="2536102" cy="175541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altLang="en-US" sz="2000" b="1" dirty="0">
                <a:solidFill>
                  <a:schemeClr val="accent6">
                    <a:lumMod val="75000"/>
                  </a:schemeClr>
                </a:solidFill>
              </a:rPr>
              <a:t>6. Analyse des causes et déterminants des problèmes nutritionnels</a:t>
            </a:r>
            <a:endParaRPr lang="fr-FR" sz="2000" b="1" dirty="0">
              <a:solidFill>
                <a:schemeClr val="accent6">
                  <a:lumMod val="75000"/>
                </a:schemeClr>
              </a:solidFill>
            </a:endParaRPr>
          </a:p>
        </p:txBody>
      </p:sp>
    </p:spTree>
    <p:extLst>
      <p:ext uri="{BB962C8B-B14F-4D97-AF65-F5344CB8AC3E}">
        <p14:creationId xmlns:p14="http://schemas.microsoft.com/office/powerpoint/2010/main" val="17958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vertical)">
                                      <p:cBhvr>
                                        <p:cTn id="16" dur="500"/>
                                        <p:tgtEl>
                                          <p:spTgt spid="11"/>
                                        </p:tgtEl>
                                      </p:cBhvr>
                                    </p:animEffect>
                                  </p:childTnLst>
                                </p:cTn>
                              </p:par>
                            </p:childTnLst>
                          </p:cTn>
                        </p:par>
                        <p:par>
                          <p:cTn id="17" fill="hold">
                            <p:stCondLst>
                              <p:cond delay="500"/>
                            </p:stCondLst>
                            <p:childTnLst>
                              <p:par>
                                <p:cTn id="18" presetID="14" presetClass="entr" presetSubtype="5"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vertical)">
                                      <p:cBhvr>
                                        <p:cTn id="20" dur="500"/>
                                        <p:tgtEl>
                                          <p:spTgt spid="18"/>
                                        </p:tgtEl>
                                      </p:cBhvr>
                                    </p:animEffect>
                                  </p:childTnLst>
                                </p:cTn>
                              </p:par>
                            </p:childTnLst>
                          </p:cTn>
                        </p:par>
                        <p:par>
                          <p:cTn id="21" fill="hold">
                            <p:stCondLst>
                              <p:cond delay="1000"/>
                            </p:stCondLst>
                            <p:childTnLst>
                              <p:par>
                                <p:cTn id="22" presetID="14" presetClass="entr" presetSubtype="5"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vertical)">
                                      <p:cBhvr>
                                        <p:cTn id="24" dur="500"/>
                                        <p:tgtEl>
                                          <p:spTgt spid="10">
                                            <p:txEl>
                                              <p:pRg st="0" end="0"/>
                                            </p:txEl>
                                          </p:spTgt>
                                        </p:tgtEl>
                                      </p:cBhvr>
                                    </p:animEffect>
                                  </p:childTnLst>
                                </p:cTn>
                              </p:par>
                            </p:childTnLst>
                          </p:cTn>
                        </p:par>
                        <p:par>
                          <p:cTn id="25" fill="hold">
                            <p:stCondLst>
                              <p:cond delay="1500"/>
                            </p:stCondLst>
                            <p:childTnLst>
                              <p:par>
                                <p:cTn id="26" presetID="14" presetClass="entr" presetSubtype="5"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vertical)">
                                      <p:cBhvr>
                                        <p:cTn id="28" dur="500"/>
                                        <p:tgtEl>
                                          <p:spTgt spid="19"/>
                                        </p:tgtEl>
                                      </p:cBhvr>
                                    </p:animEffect>
                                  </p:childTnLst>
                                </p:cTn>
                              </p:par>
                            </p:childTnLst>
                          </p:cTn>
                        </p:par>
                        <p:par>
                          <p:cTn id="29" fill="hold">
                            <p:stCondLst>
                              <p:cond delay="2000"/>
                            </p:stCondLst>
                            <p:childTnLst>
                              <p:par>
                                <p:cTn id="30" presetID="14" presetClass="entr" presetSubtype="5"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vertical)">
                                      <p:cBhvr>
                                        <p:cTn id="32" dur="500"/>
                                        <p:tgtEl>
                                          <p:spTgt spid="20"/>
                                        </p:tgtEl>
                                      </p:cBhvr>
                                    </p:animEffect>
                                  </p:childTnLst>
                                </p:cTn>
                              </p:par>
                            </p:childTnLst>
                          </p:cTn>
                        </p:par>
                        <p:par>
                          <p:cTn id="33" fill="hold">
                            <p:stCondLst>
                              <p:cond delay="2500"/>
                            </p:stCondLst>
                            <p:childTnLst>
                              <p:par>
                                <p:cTn id="34" presetID="14" presetClass="entr" presetSubtype="5"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build="p"/>
      <p:bldP spid="11"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Qu’est-ce qu’on mesure? </a:t>
            </a:r>
          </a:p>
        </p:txBody>
      </p:sp>
      <p:sp>
        <p:nvSpPr>
          <p:cNvPr id="10" name="Content Placeholder 2"/>
          <p:cNvSpPr>
            <a:spLocks noGrp="1"/>
          </p:cNvSpPr>
          <p:nvPr>
            <p:ph idx="1"/>
          </p:nvPr>
        </p:nvSpPr>
        <p:spPr>
          <a:xfrm>
            <a:off x="3605842" y="1177263"/>
            <a:ext cx="5246960" cy="3462750"/>
          </a:xfrm>
          <a:noFill/>
        </p:spPr>
        <p:txBody>
          <a:bodyPr>
            <a:noAutofit/>
          </a:bodyPr>
          <a:lstStyle/>
          <a:p>
            <a:r>
              <a:rPr lang="fr-FR" dirty="0"/>
              <a:t>Le statut nutritionnel de la population </a:t>
            </a:r>
          </a:p>
          <a:p>
            <a:r>
              <a:rPr lang="fr-FR" dirty="0"/>
              <a:t>La présence (prévalence) de facteurs déterminants (causes sous-jacentes) de la malnutrition et d’autres facteurs contextuels</a:t>
            </a:r>
          </a:p>
          <a:p>
            <a:pPr marL="0" lvl="1" indent="0" algn="ctr">
              <a:buNone/>
            </a:pPr>
            <a:endParaRPr lang="fr-FR" sz="2800" i="1" dirty="0">
              <a:sym typeface="Wingdings" pitchFamily="2" charset="2"/>
            </a:endParaRPr>
          </a:p>
          <a:p>
            <a:pPr marL="0" lvl="1" indent="0" algn="ctr">
              <a:buNone/>
            </a:pPr>
            <a:endParaRPr lang="fr-FR" sz="3200" i="1" dirty="0">
              <a:sym typeface="Wingdings" pitchFamily="2" charset="2"/>
            </a:endParaRP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33686" r="29359"/>
          <a:stretch/>
        </p:blipFill>
        <p:spPr>
          <a:xfrm>
            <a:off x="120130" y="1360241"/>
            <a:ext cx="3373722" cy="2716073"/>
          </a:xfrm>
          <a:prstGeom prst="rect">
            <a:avLst/>
          </a:prstGeom>
        </p:spPr>
      </p:pic>
      <p:sp>
        <p:nvSpPr>
          <p:cNvPr id="3" name="Rectangle 2"/>
          <p:cNvSpPr/>
          <p:nvPr/>
        </p:nvSpPr>
        <p:spPr>
          <a:xfrm>
            <a:off x="478597" y="4744639"/>
            <a:ext cx="8221953" cy="954107"/>
          </a:xfrm>
          <a:prstGeom prst="rect">
            <a:avLst/>
          </a:prstGeom>
        </p:spPr>
        <p:txBody>
          <a:bodyPr wrap="square">
            <a:spAutoFit/>
          </a:bodyPr>
          <a:lstStyle/>
          <a:p>
            <a:r>
              <a:rPr lang="fr-FR" sz="2800" i="1" dirty="0"/>
              <a:t>Le « </a:t>
            </a:r>
            <a:r>
              <a:rPr lang="fr-FR" sz="2800" i="1" dirty="0">
                <a:solidFill>
                  <a:srgbClr val="C00000"/>
                </a:solidFill>
              </a:rPr>
              <a:t>Quoi</a:t>
            </a:r>
            <a:r>
              <a:rPr lang="fr-FR" sz="2800" i="1" dirty="0"/>
              <a:t> », le « </a:t>
            </a:r>
            <a:r>
              <a:rPr lang="fr-FR" sz="2800" i="1" dirty="0">
                <a:solidFill>
                  <a:srgbClr val="C00000"/>
                </a:solidFill>
              </a:rPr>
              <a:t>Qui</a:t>
            </a:r>
            <a:r>
              <a:rPr lang="fr-FR" sz="2800" i="1" dirty="0"/>
              <a:t> », le « </a:t>
            </a:r>
            <a:r>
              <a:rPr lang="fr-FR" sz="2800" i="1" dirty="0">
                <a:solidFill>
                  <a:srgbClr val="C00000"/>
                </a:solidFill>
              </a:rPr>
              <a:t>Quand</a:t>
            </a:r>
            <a:r>
              <a:rPr lang="fr-FR" sz="2800" i="1" dirty="0"/>
              <a:t> »,  le « </a:t>
            </a:r>
            <a:r>
              <a:rPr lang="fr-FR" sz="2800" i="1" dirty="0">
                <a:solidFill>
                  <a:srgbClr val="C00000"/>
                </a:solidFill>
              </a:rPr>
              <a:t>Où</a:t>
            </a:r>
            <a:r>
              <a:rPr lang="fr-FR" sz="2800" i="1" dirty="0"/>
              <a:t> », le « </a:t>
            </a:r>
            <a:r>
              <a:rPr lang="fr-FR" sz="2800" i="1" dirty="0">
                <a:solidFill>
                  <a:srgbClr val="C00000"/>
                </a:solidFill>
              </a:rPr>
              <a:t>Pourquoi</a:t>
            </a:r>
            <a:r>
              <a:rPr lang="fr-FR" sz="2800" i="1" dirty="0"/>
              <a:t> » et le « </a:t>
            </a:r>
            <a:r>
              <a:rPr lang="fr-FR" sz="2800" i="1" dirty="0">
                <a:solidFill>
                  <a:srgbClr val="C00000"/>
                </a:solidFill>
              </a:rPr>
              <a:t>Comment</a:t>
            </a:r>
            <a:r>
              <a:rPr lang="fr-FR" sz="2800" i="1" dirty="0"/>
              <a:t> »</a:t>
            </a:r>
            <a:endParaRPr lang="x-none" sz="2800" i="1" dirty="0"/>
          </a:p>
        </p:txBody>
      </p:sp>
    </p:spTree>
    <p:extLst>
      <p:ext uri="{BB962C8B-B14F-4D97-AF65-F5344CB8AC3E}">
        <p14:creationId xmlns:p14="http://schemas.microsoft.com/office/powerpoint/2010/main" val="177660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uiExpand="1"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Choix des indicateurs</a:t>
            </a:r>
          </a:p>
        </p:txBody>
      </p:sp>
      <p:sp>
        <p:nvSpPr>
          <p:cNvPr id="10" name="Content Placeholder 2"/>
          <p:cNvSpPr>
            <a:spLocks noGrp="1"/>
          </p:cNvSpPr>
          <p:nvPr>
            <p:ph idx="1"/>
          </p:nvPr>
        </p:nvSpPr>
        <p:spPr>
          <a:xfrm>
            <a:off x="3676650" y="1346259"/>
            <a:ext cx="5122793" cy="3438923"/>
          </a:xfrm>
        </p:spPr>
        <p:txBody>
          <a:bodyPr>
            <a:normAutofit/>
          </a:bodyPr>
          <a:lstStyle/>
          <a:p>
            <a:r>
              <a:rPr lang="fr-FR" sz="2400" dirty="0">
                <a:solidFill>
                  <a:schemeClr val="accent1">
                    <a:lumMod val="50000"/>
                  </a:schemeClr>
                </a:solidFill>
              </a:rPr>
              <a:t>Fortement associés à l’effet cherché (précision et sensibilité) </a:t>
            </a:r>
          </a:p>
          <a:p>
            <a:r>
              <a:rPr lang="fr-FR" sz="2400" b="1" dirty="0">
                <a:solidFill>
                  <a:schemeClr val="accent6">
                    <a:lumMod val="50000"/>
                  </a:schemeClr>
                </a:solidFill>
              </a:rPr>
              <a:t>Valides</a:t>
            </a:r>
            <a:r>
              <a:rPr lang="fr-FR" sz="2400" dirty="0">
                <a:solidFill>
                  <a:schemeClr val="accent6">
                    <a:lumMod val="50000"/>
                  </a:schemeClr>
                </a:solidFill>
              </a:rPr>
              <a:t> et </a:t>
            </a:r>
            <a:r>
              <a:rPr lang="fr-FR" sz="2400" b="1" dirty="0" smtClean="0">
                <a:solidFill>
                  <a:schemeClr val="accent6">
                    <a:lumMod val="50000"/>
                  </a:schemeClr>
                </a:solidFill>
              </a:rPr>
              <a:t>reproductibles</a:t>
            </a:r>
          </a:p>
          <a:p>
            <a:r>
              <a:rPr lang="fr-FR" sz="2400" b="1" dirty="0" smtClean="0">
                <a:solidFill>
                  <a:srgbClr val="0070C0"/>
                </a:solidFill>
              </a:rPr>
              <a:t>Fiables et précis</a:t>
            </a:r>
            <a:endParaRPr lang="fr-FR" sz="2400" b="1" dirty="0">
              <a:solidFill>
                <a:srgbClr val="0070C0"/>
              </a:solidFill>
            </a:endParaRPr>
          </a:p>
          <a:p>
            <a:r>
              <a:rPr lang="fr-FR" sz="2400" dirty="0" smtClean="0">
                <a:solidFill>
                  <a:schemeClr val="accent3">
                    <a:lumMod val="50000"/>
                  </a:schemeClr>
                </a:solidFill>
              </a:rPr>
              <a:t>Faciles et rapides à mesurer</a:t>
            </a:r>
          </a:p>
          <a:p>
            <a:r>
              <a:rPr lang="fr-FR" sz="2400" b="1" dirty="0" smtClean="0">
                <a:solidFill>
                  <a:schemeClr val="accent4">
                    <a:lumMod val="75000"/>
                  </a:schemeClr>
                </a:solidFill>
              </a:rPr>
              <a:t>Opportun</a:t>
            </a:r>
          </a:p>
          <a:p>
            <a:r>
              <a:rPr lang="fr-FR" sz="2400" b="1" dirty="0" smtClean="0">
                <a:solidFill>
                  <a:schemeClr val="accent5">
                    <a:lumMod val="75000"/>
                  </a:schemeClr>
                </a:solidFill>
              </a:rPr>
              <a:t>A faible coût </a:t>
            </a:r>
            <a:r>
              <a:rPr lang="fr-FR" sz="2400" dirty="0" smtClean="0">
                <a:solidFill>
                  <a:schemeClr val="accent5">
                    <a:lumMod val="75000"/>
                  </a:schemeClr>
                </a:solidFill>
              </a:rPr>
              <a:t>(temps et argent)</a:t>
            </a:r>
          </a:p>
          <a:p>
            <a:pPr marL="0" indent="0">
              <a:buNone/>
            </a:pPr>
            <a:endParaRPr lang="fr-FR" sz="2400" dirty="0"/>
          </a:p>
          <a:p>
            <a:endParaRPr lang="fr-FR" sz="2400" dirty="0"/>
          </a:p>
        </p:txBody>
      </p:sp>
      <p:sp>
        <p:nvSpPr>
          <p:cNvPr id="2" name="Rectangle 1"/>
          <p:cNvSpPr/>
          <p:nvPr/>
        </p:nvSpPr>
        <p:spPr>
          <a:xfrm>
            <a:off x="1736035" y="5056115"/>
            <a:ext cx="6882765" cy="923330"/>
          </a:xfrm>
          <a:prstGeom prst="rect">
            <a:avLst/>
          </a:prstGeom>
        </p:spPr>
        <p:txBody>
          <a:bodyPr wrap="square">
            <a:spAutoFit/>
          </a:bodyPr>
          <a:lstStyle/>
          <a:p>
            <a:r>
              <a:rPr lang="fr-FR" i="1" dirty="0" smtClean="0">
                <a:solidFill>
                  <a:srgbClr val="C00000"/>
                </a:solidFill>
              </a:rPr>
              <a:t>Ne </a:t>
            </a:r>
            <a:r>
              <a:rPr lang="fr-FR" i="1" dirty="0">
                <a:solidFill>
                  <a:srgbClr val="C00000"/>
                </a:solidFill>
              </a:rPr>
              <a:t>collectez que les données que vous utiliserez !</a:t>
            </a:r>
          </a:p>
          <a:p>
            <a:r>
              <a:rPr lang="fr-FR" i="1" dirty="0" smtClean="0">
                <a:solidFill>
                  <a:srgbClr val="C00000"/>
                </a:solidFill>
              </a:rPr>
              <a:t>Faites </a:t>
            </a:r>
            <a:r>
              <a:rPr lang="fr-FR" i="1" dirty="0">
                <a:solidFill>
                  <a:srgbClr val="C00000"/>
                </a:solidFill>
              </a:rPr>
              <a:t>ce que vous pouvez pour garantir la fiabilité de vos données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74" y="5053676"/>
            <a:ext cx="1009449" cy="891783"/>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24" y="1502932"/>
            <a:ext cx="3340246" cy="2883537"/>
          </a:xfrm>
          <a:prstGeom prst="rect">
            <a:avLst/>
          </a:prstGeom>
        </p:spPr>
      </p:pic>
    </p:spTree>
    <p:extLst>
      <p:ext uri="{BB962C8B-B14F-4D97-AF65-F5344CB8AC3E}">
        <p14:creationId xmlns:p14="http://schemas.microsoft.com/office/powerpoint/2010/main" val="424451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left)">
                                      <p:cBhvr>
                                        <p:cTn id="27" dur="500"/>
                                        <p:tgtEl>
                                          <p:spTgt spid="10">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left)">
                                      <p:cBhvr>
                                        <p:cTn id="31" dur="500"/>
                                        <p:tgtEl>
                                          <p:spTgt spid="10">
                                            <p:txEl>
                                              <p:pRg st="3" end="3"/>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wipe(left)">
                                      <p:cBhvr>
                                        <p:cTn id="39" dur="500"/>
                                        <p:tgtEl>
                                          <p:spTgt spid="10">
                                            <p:txEl>
                                              <p:pRg st="5" end="5"/>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randombar(horizontal)">
                                      <p:cBhvr>
                                        <p:cTn id="43" dur="500"/>
                                        <p:tgtEl>
                                          <p:spTgt spid="3"/>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935"/>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Fréquence et périodicité des mesures</a:t>
            </a:r>
          </a:p>
        </p:txBody>
      </p:sp>
      <p:sp>
        <p:nvSpPr>
          <p:cNvPr id="10" name="Content Placeholder 4">
            <a:extLst>
              <a:ext uri="{FF2B5EF4-FFF2-40B4-BE49-F238E27FC236}">
                <a16:creationId xmlns="" xmlns:a16="http://schemas.microsoft.com/office/drawing/2014/main" id="{043D50FE-ED19-5B41-8AEA-1FA5AAD6FFFB}"/>
              </a:ext>
            </a:extLst>
          </p:cNvPr>
          <p:cNvSpPr>
            <a:spLocks noGrp="1"/>
          </p:cNvSpPr>
          <p:nvPr>
            <p:ph idx="1"/>
          </p:nvPr>
        </p:nvSpPr>
        <p:spPr>
          <a:xfrm>
            <a:off x="177800" y="1232189"/>
            <a:ext cx="8591446" cy="1271170"/>
          </a:xfrm>
        </p:spPr>
        <p:txBody>
          <a:bodyPr>
            <a:normAutofit/>
          </a:bodyPr>
          <a:lstStyle/>
          <a:p>
            <a:r>
              <a:rPr lang="fr-FR" sz="2400" b="1" dirty="0">
                <a:solidFill>
                  <a:schemeClr val="accent1">
                    <a:lumMod val="50000"/>
                  </a:schemeClr>
                </a:solidFill>
              </a:rPr>
              <a:t>Dépend de la sensibilité de l’indicateur </a:t>
            </a:r>
            <a:r>
              <a:rPr lang="fr-FR" sz="2400" b="1" dirty="0"/>
              <a:t>:</a:t>
            </a:r>
          </a:p>
          <a:p>
            <a:pPr marL="457200" lvl="1" indent="0">
              <a:buNone/>
            </a:pPr>
            <a:r>
              <a:rPr lang="fr-FR" dirty="0">
                <a:solidFill>
                  <a:schemeClr val="accent6">
                    <a:lumMod val="50000"/>
                  </a:schemeClr>
                </a:solidFill>
              </a:rPr>
              <a:t>Certaines situations restent statiques pendant de longues périodes, d'autres varient plus </a:t>
            </a:r>
            <a:r>
              <a:rPr lang="fr-FR" dirty="0" smtClean="0">
                <a:solidFill>
                  <a:schemeClr val="accent6">
                    <a:lumMod val="50000"/>
                  </a:schemeClr>
                </a:solidFill>
              </a:rPr>
              <a:t>fréquemment </a:t>
            </a:r>
            <a:endParaRPr lang="fr-FR" dirty="0">
              <a:solidFill>
                <a:schemeClr val="accent6">
                  <a:lumMod val="50000"/>
                </a:schemeClr>
              </a:solidFill>
            </a:endParaRPr>
          </a:p>
        </p:txBody>
      </p:sp>
      <p:sp>
        <p:nvSpPr>
          <p:cNvPr id="2" name="Rectangle 1"/>
          <p:cNvSpPr/>
          <p:nvPr/>
        </p:nvSpPr>
        <p:spPr>
          <a:xfrm>
            <a:off x="177800" y="4123612"/>
            <a:ext cx="8832056" cy="1754326"/>
          </a:xfrm>
          <a:prstGeom prst="rect">
            <a:avLst/>
          </a:prstGeom>
        </p:spPr>
        <p:txBody>
          <a:bodyPr wrap="square">
            <a:spAutoFit/>
          </a:bodyPr>
          <a:lstStyle/>
          <a:p>
            <a:pPr marL="342900" indent="-342900">
              <a:spcBef>
                <a:spcPct val="20000"/>
              </a:spcBef>
              <a:buFont typeface="Arial" panose="020B0604020202020204" pitchFamily="34" charset="0"/>
              <a:buChar char="•"/>
            </a:pPr>
            <a:r>
              <a:rPr lang="fr-FR" sz="2400" b="1" dirty="0">
                <a:solidFill>
                  <a:schemeClr val="accent1">
                    <a:lumMod val="50000"/>
                  </a:schemeClr>
                </a:solidFill>
              </a:rPr>
              <a:t>Le « quand » prendre les mesures est aussi essentiel pour faire des comparaisons et l’analyse de </a:t>
            </a:r>
            <a:r>
              <a:rPr lang="fr-FR" sz="2400" b="1" dirty="0" smtClean="0">
                <a:solidFill>
                  <a:schemeClr val="accent1">
                    <a:lumMod val="50000"/>
                  </a:schemeClr>
                </a:solidFill>
              </a:rPr>
              <a:t>tendances</a:t>
            </a:r>
            <a:endParaRPr lang="x-none" sz="2400" b="1" dirty="0">
              <a:solidFill>
                <a:schemeClr val="accent1">
                  <a:lumMod val="50000"/>
                </a:schemeClr>
              </a:solidFill>
            </a:endParaRPr>
          </a:p>
          <a:p>
            <a:pPr marL="742950" lvl="1" indent="-285750">
              <a:buFont typeface="Arial" panose="020B0604020202020204" pitchFamily="34" charset="0"/>
              <a:buChar char="•"/>
            </a:pPr>
            <a:r>
              <a:rPr lang="fr-FR" sz="2000" dirty="0">
                <a:solidFill>
                  <a:schemeClr val="accent3">
                    <a:lumMod val="50000"/>
                  </a:schemeClr>
                </a:solidFill>
              </a:rPr>
              <a:t>Chaque année à la même période, tenant en compte la saisonnalité </a:t>
            </a:r>
          </a:p>
          <a:p>
            <a:pPr marL="742950" lvl="1" indent="-285750">
              <a:buFont typeface="Arial" panose="020B0604020202020204" pitchFamily="34" charset="0"/>
              <a:buChar char="•"/>
            </a:pPr>
            <a:r>
              <a:rPr lang="fr-FR" sz="2000" dirty="0">
                <a:solidFill>
                  <a:schemeClr val="accent5">
                    <a:lumMod val="75000"/>
                  </a:schemeClr>
                </a:solidFill>
              </a:rPr>
              <a:t>Tenir compte du temps écoulé entre la mise en œuvre de certaines activités et la mesure des indicateurs d'impact ou de </a:t>
            </a:r>
            <a:r>
              <a:rPr lang="fr-FR" sz="2000" dirty="0" smtClean="0">
                <a:solidFill>
                  <a:schemeClr val="accent5">
                    <a:lumMod val="75000"/>
                  </a:schemeClr>
                </a:solidFill>
              </a:rPr>
              <a:t>durabilité</a:t>
            </a:r>
            <a:endParaRPr lang="fr-FR" sz="2000" dirty="0">
              <a:solidFill>
                <a:schemeClr val="accent5">
                  <a:lumMod val="75000"/>
                </a:schemeClr>
              </a:solidFill>
            </a:endParaRPr>
          </a:p>
        </p:txBody>
      </p:sp>
      <p:sp>
        <p:nvSpPr>
          <p:cNvPr id="3" name="Rectangle 2"/>
          <p:cNvSpPr/>
          <p:nvPr/>
        </p:nvSpPr>
        <p:spPr>
          <a:xfrm>
            <a:off x="1107485" y="2532387"/>
            <a:ext cx="3621911" cy="461665"/>
          </a:xfrm>
          <a:prstGeom prst="rect">
            <a:avLst/>
          </a:prstGeom>
        </p:spPr>
        <p:txBody>
          <a:bodyPr wrap="square">
            <a:spAutoFit/>
          </a:bodyPr>
          <a:lstStyle/>
          <a:p>
            <a:pPr lvl="1" algn="ctr"/>
            <a:r>
              <a:rPr lang="fr-FR" sz="2400" b="1" dirty="0">
                <a:solidFill>
                  <a:schemeClr val="accent1">
                    <a:lumMod val="75000"/>
                  </a:schemeClr>
                </a:solidFill>
              </a:rPr>
              <a:t>Des exemples ?</a:t>
            </a:r>
          </a:p>
        </p:txBody>
      </p:sp>
      <p:sp>
        <p:nvSpPr>
          <p:cNvPr id="5" name="Flèche droite rayée 4"/>
          <p:cNvSpPr/>
          <p:nvPr/>
        </p:nvSpPr>
        <p:spPr>
          <a:xfrm>
            <a:off x="727317" y="2618418"/>
            <a:ext cx="1079292" cy="3205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244185" y="3211282"/>
            <a:ext cx="7765672" cy="646331"/>
          </a:xfrm>
          <a:prstGeom prst="rect">
            <a:avLst/>
          </a:prstGeom>
        </p:spPr>
        <p:txBody>
          <a:bodyPr wrap="square">
            <a:spAutoFit/>
          </a:bodyPr>
          <a:lstStyle/>
          <a:p>
            <a:r>
              <a:rPr lang="fr-FR" i="1" dirty="0"/>
              <a:t>Une collecte de données trop fréquente quand pas justifiée implique plus de travail, plus de ressources et plus de données à analyser !</a:t>
            </a:r>
          </a:p>
        </p:txBody>
      </p:sp>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32" y="3264862"/>
            <a:ext cx="610311" cy="539170"/>
          </a:xfrm>
          <a:prstGeom prst="rect">
            <a:avLst/>
          </a:prstGeom>
        </p:spPr>
      </p:pic>
    </p:spTree>
    <p:extLst>
      <p:ext uri="{BB962C8B-B14F-4D97-AF65-F5344CB8AC3E}">
        <p14:creationId xmlns:p14="http://schemas.microsoft.com/office/powerpoint/2010/main" val="19258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1000"/>
                            </p:stCondLst>
                            <p:childTnLst>
                              <p:par>
                                <p:cTn id="38" presetID="5" presetClass="entr" presetSubtype="5" fill="hold"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checkerboard(down)">
                                      <p:cBhvr>
                                        <p:cTn id="40" dur="500"/>
                                        <p:tgtEl>
                                          <p:spTgt spid="2">
                                            <p:txEl>
                                              <p:pRg st="0" end="0"/>
                                            </p:txEl>
                                          </p:spTgt>
                                        </p:tgtEl>
                                      </p:cBhvr>
                                    </p:animEffect>
                                  </p:childTnLst>
                                </p:cTn>
                              </p:par>
                            </p:childTnLst>
                          </p:cTn>
                        </p:par>
                        <p:par>
                          <p:cTn id="41" fill="hold">
                            <p:stCondLst>
                              <p:cond delay="1500"/>
                            </p:stCondLst>
                            <p:childTnLst>
                              <p:par>
                                <p:cTn id="42" presetID="5" presetClass="entr" presetSubtype="5" fill="hold"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checkerboard(down)">
                                      <p:cBhvr>
                                        <p:cTn id="44" dur="500"/>
                                        <p:tgtEl>
                                          <p:spTgt spid="2">
                                            <p:txEl>
                                              <p:pRg st="1" end="1"/>
                                            </p:txEl>
                                          </p:spTgt>
                                        </p:tgtEl>
                                      </p:cBhvr>
                                    </p:animEffect>
                                  </p:childTnLst>
                                </p:cTn>
                              </p:par>
                            </p:childTnLst>
                          </p:cTn>
                        </p:par>
                        <p:par>
                          <p:cTn id="45" fill="hold">
                            <p:stCondLst>
                              <p:cond delay="2000"/>
                            </p:stCondLst>
                            <p:childTnLst>
                              <p:par>
                                <p:cTn id="46" presetID="5" presetClass="entr" presetSubtype="5" fill="hold" nodeType="after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checkerboard(down)">
                                      <p:cBhvr>
                                        <p:cTn id="4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build="p"/>
      <p:bldP spid="3"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Groupes cibles des mesures</a:t>
            </a:r>
          </a:p>
        </p:txBody>
      </p:sp>
      <p:sp>
        <p:nvSpPr>
          <p:cNvPr id="10" name="Content Placeholder 2"/>
          <p:cNvSpPr>
            <a:spLocks noGrp="1"/>
          </p:cNvSpPr>
          <p:nvPr>
            <p:ph sz="half" idx="1"/>
          </p:nvPr>
        </p:nvSpPr>
        <p:spPr>
          <a:xfrm>
            <a:off x="4478134" y="1328577"/>
            <a:ext cx="4221006" cy="2754715"/>
          </a:xfrm>
        </p:spPr>
        <p:txBody>
          <a:bodyPr>
            <a:normAutofit fontScale="92500" lnSpcReduction="10000"/>
          </a:bodyPr>
          <a:lstStyle/>
          <a:p>
            <a:pPr>
              <a:spcBef>
                <a:spcPts val="600"/>
              </a:spcBef>
            </a:pPr>
            <a:r>
              <a:rPr lang="fr-FR" sz="2400" b="1" dirty="0">
                <a:solidFill>
                  <a:schemeClr val="accent1">
                    <a:lumMod val="50000"/>
                  </a:schemeClr>
                </a:solidFill>
              </a:rPr>
              <a:t>Enfants</a:t>
            </a:r>
            <a:r>
              <a:rPr lang="fr-FR" sz="2400" dirty="0">
                <a:solidFill>
                  <a:schemeClr val="accent1">
                    <a:lumMod val="50000"/>
                  </a:schemeClr>
                </a:solidFill>
              </a:rPr>
              <a:t> âgés de 0 à 59 mois ou de 6 à 59 mois</a:t>
            </a:r>
          </a:p>
          <a:p>
            <a:pPr>
              <a:spcBef>
                <a:spcPts val="600"/>
              </a:spcBef>
            </a:pPr>
            <a:r>
              <a:rPr lang="fr-FR" sz="2400" b="1" dirty="0">
                <a:solidFill>
                  <a:schemeClr val="accent6">
                    <a:lumMod val="50000"/>
                  </a:schemeClr>
                </a:solidFill>
              </a:rPr>
              <a:t>Ménages</a:t>
            </a:r>
            <a:r>
              <a:rPr lang="fr-FR" sz="2400" dirty="0">
                <a:solidFill>
                  <a:schemeClr val="accent6">
                    <a:lumMod val="50000"/>
                  </a:schemeClr>
                </a:solidFill>
              </a:rPr>
              <a:t> (</a:t>
            </a:r>
            <a:r>
              <a:rPr lang="fr-FR" sz="2400" b="1" dirty="0">
                <a:solidFill>
                  <a:schemeClr val="accent6">
                    <a:lumMod val="50000"/>
                  </a:schemeClr>
                </a:solidFill>
              </a:rPr>
              <a:t>pauvres</a:t>
            </a:r>
            <a:r>
              <a:rPr lang="fr-FR" sz="2400" dirty="0">
                <a:solidFill>
                  <a:schemeClr val="accent6">
                    <a:lumMod val="50000"/>
                  </a:schemeClr>
                </a:solidFill>
              </a:rPr>
              <a:t> / vulnérables / bénéficiaires des programmes)</a:t>
            </a:r>
          </a:p>
          <a:p>
            <a:pPr>
              <a:spcBef>
                <a:spcPts val="600"/>
              </a:spcBef>
            </a:pPr>
            <a:r>
              <a:rPr lang="fr-FR" sz="2400" b="1" dirty="0">
                <a:solidFill>
                  <a:srgbClr val="0070C0"/>
                </a:solidFill>
              </a:rPr>
              <a:t>Femmes en âge de procréer enceintes </a:t>
            </a:r>
            <a:r>
              <a:rPr lang="fr-FR" sz="2400" dirty="0">
                <a:solidFill>
                  <a:srgbClr val="0070C0"/>
                </a:solidFill>
              </a:rPr>
              <a:t>/ allaitantes</a:t>
            </a:r>
          </a:p>
          <a:p>
            <a:pPr>
              <a:spcBef>
                <a:spcPts val="600"/>
              </a:spcBef>
            </a:pPr>
            <a:r>
              <a:rPr lang="fr-FR" sz="2400" dirty="0" smtClean="0">
                <a:solidFill>
                  <a:schemeClr val="accent3">
                    <a:lumMod val="50000"/>
                  </a:schemeClr>
                </a:solidFill>
              </a:rPr>
              <a:t>Autres ?</a:t>
            </a:r>
            <a:endParaRPr lang="fr-FR" sz="2400" dirty="0">
              <a:solidFill>
                <a:schemeClr val="accent3">
                  <a:lumMod val="50000"/>
                </a:schemeClr>
              </a:solidFill>
            </a:endParaRPr>
          </a:p>
        </p:txBody>
      </p:sp>
      <p:sp>
        <p:nvSpPr>
          <p:cNvPr id="11" name="Content Placeholder 4">
            <a:extLst>
              <a:ext uri="{FF2B5EF4-FFF2-40B4-BE49-F238E27FC236}">
                <a16:creationId xmlns="" xmlns:a16="http://schemas.microsoft.com/office/drawing/2014/main" id="{0CA47D7D-0753-5A40-98B0-93B9367AEA18}"/>
              </a:ext>
            </a:extLst>
          </p:cNvPr>
          <p:cNvSpPr>
            <a:spLocks noGrp="1"/>
          </p:cNvSpPr>
          <p:nvPr>
            <p:ph sz="half" idx="4294967295"/>
          </p:nvPr>
        </p:nvSpPr>
        <p:spPr>
          <a:xfrm>
            <a:off x="364048" y="4907792"/>
            <a:ext cx="8527290" cy="1113254"/>
          </a:xfrm>
          <a:prstGeom prst="rect">
            <a:avLst/>
          </a:prstGeom>
        </p:spPr>
        <p:txBody>
          <a:bodyPr>
            <a:normAutofit/>
          </a:bodyPr>
          <a:lstStyle/>
          <a:p>
            <a:pPr marL="0" indent="0">
              <a:buNone/>
            </a:pPr>
            <a:r>
              <a:rPr lang="fr-FR" sz="2000" i="1" dirty="0" smtClean="0"/>
              <a:t>Les </a:t>
            </a:r>
            <a:r>
              <a:rPr lang="fr-FR" sz="2000" i="1" dirty="0"/>
              <a:t>enfants les plus jeunes sont les plus exposés aux chocs (manque de nourriture, maladie) et par conséquent, leur statut nutritionnel est le plus sensible aux </a:t>
            </a:r>
            <a:r>
              <a:rPr lang="fr-FR" sz="2000" i="1" dirty="0" smtClean="0"/>
              <a:t>divers changements </a:t>
            </a:r>
            <a:endParaRPr lang="fr-FR" sz="2000" i="1" dirty="0"/>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047" y="1339089"/>
            <a:ext cx="3663378" cy="2744203"/>
          </a:xfrm>
          <a:prstGeom prst="rect">
            <a:avLst/>
          </a:prstGeom>
        </p:spPr>
      </p:pic>
      <p:sp>
        <p:nvSpPr>
          <p:cNvPr id="3" name="Rectangle 2"/>
          <p:cNvSpPr/>
          <p:nvPr/>
        </p:nvSpPr>
        <p:spPr>
          <a:xfrm>
            <a:off x="364047" y="4417079"/>
            <a:ext cx="2775119" cy="400110"/>
          </a:xfrm>
          <a:prstGeom prst="rect">
            <a:avLst/>
          </a:prstGeom>
        </p:spPr>
        <p:txBody>
          <a:bodyPr wrap="none">
            <a:spAutoFit/>
          </a:bodyPr>
          <a:lstStyle/>
          <a:p>
            <a:r>
              <a:rPr lang="fr-FR" sz="2000" b="1" i="1" dirty="0">
                <a:solidFill>
                  <a:srgbClr val="C00000"/>
                </a:solidFill>
              </a:rPr>
              <a:t>Pourquoi les enfants?</a:t>
            </a:r>
          </a:p>
        </p:txBody>
      </p:sp>
    </p:spTree>
    <p:extLst>
      <p:ext uri="{BB962C8B-B14F-4D97-AF65-F5344CB8AC3E}">
        <p14:creationId xmlns:p14="http://schemas.microsoft.com/office/powerpoint/2010/main" val="372727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left)">
                                      <p:cBhvr>
                                        <p:cTn id="27" dur="500"/>
                                        <p:tgtEl>
                                          <p:spTgt spid="10">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left)">
                                      <p:cBhvr>
                                        <p:cTn id="31" dur="500"/>
                                        <p:tgtEl>
                                          <p:spTgt spid="10">
                                            <p:txEl>
                                              <p:pRg st="3" end="3"/>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2927</TotalTime>
  <Words>5623</Words>
  <Application>Microsoft Office PowerPoint</Application>
  <PresentationFormat>Affichage à l'écran (4:3)</PresentationFormat>
  <Paragraphs>902</Paragraphs>
  <Slides>43</Slides>
  <Notes>43</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43</vt:i4>
      </vt:variant>
    </vt:vector>
  </HeadingPairs>
  <TitlesOfParts>
    <vt:vector size="57" baseType="lpstr">
      <vt:lpstr>Arial</vt:lpstr>
      <vt:lpstr>ArialMT</vt:lpstr>
      <vt:lpstr>Calibri</vt:lpstr>
      <vt:lpstr>Calibri Light</vt:lpstr>
      <vt:lpstr>Calibri-Bold</vt:lpstr>
      <vt:lpstr>Cambria</vt:lpstr>
      <vt:lpstr>Georgia</vt:lpstr>
      <vt:lpstr>Times New Roman</vt:lpstr>
      <vt:lpstr>Trebuchet MS</vt:lpstr>
      <vt:lpstr>Verdana</vt:lpstr>
      <vt:lpstr>Wingdings</vt:lpstr>
      <vt:lpstr>Wingdings 2</vt:lpstr>
      <vt:lpstr>Office Theme</vt:lpstr>
      <vt:lpstr>2_Thème Office</vt:lpstr>
      <vt:lpstr>Systèmes d’information pour la nutrition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Indicateurs par secteur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Systèmes d’information pour la nutrition en pratique</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en nutrition</dc:title>
  <dc:creator>Saboya Montserrat</dc:creator>
  <cp:lastModifiedBy>guillaume</cp:lastModifiedBy>
  <cp:revision>237</cp:revision>
  <cp:lastPrinted>2020-07-25T12:07:04Z</cp:lastPrinted>
  <dcterms:created xsi:type="dcterms:W3CDTF">2020-04-04T09:56:18Z</dcterms:created>
  <dcterms:modified xsi:type="dcterms:W3CDTF">2021-02-23T15:47:50Z</dcterms:modified>
</cp:coreProperties>
</file>